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97" r:id="rId3"/>
    <p:sldId id="298" r:id="rId4"/>
    <p:sldId id="299" r:id="rId5"/>
    <p:sldId id="300" r:id="rId6"/>
    <p:sldId id="301" r:id="rId7"/>
    <p:sldId id="308" r:id="rId8"/>
    <p:sldId id="302" r:id="rId9"/>
    <p:sldId id="303" r:id="rId10"/>
    <p:sldId id="304" r:id="rId11"/>
    <p:sldId id="305" r:id="rId12"/>
    <p:sldId id="294" r:id="rId13"/>
  </p:sldIdLst>
  <p:sldSz cx="9144000" cy="6858000" type="screen4x3"/>
  <p:notesSz cx="6735763" cy="9866313"/>
  <p:embeddedFontLst>
    <p:embeddedFont>
      <p:font typeface="Helvetica Neue" panose="020B060402020202020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5" roundtripDataSignature="AMtx7mhVeVMBKJq728L1Z2ECJGJ9DwSiA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laire PARISESMCG" initials="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FC5E2DE-D7DB-49F4-A160-CC94F545DA52}">
  <a:tblStyle styleId="{FFC5E2DE-D7DB-49F4-A160-CC94F545DA52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74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55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56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2918831" cy="495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97" rIns="91392" bIns="45697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15377" y="0"/>
            <a:ext cx="2918831" cy="495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97" rIns="91392" bIns="45697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7763" y="1231900"/>
            <a:ext cx="4440237" cy="3330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3577" y="4748167"/>
            <a:ext cx="5388610" cy="3884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97" rIns="91392" bIns="45697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9371287"/>
            <a:ext cx="2918831" cy="49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97" rIns="91392" bIns="45697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15377" y="9371287"/>
            <a:ext cx="2918831" cy="49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97" rIns="91392" bIns="45697" anchor="b" anchorCtr="0">
            <a:noAutofit/>
          </a:bodyPr>
          <a:lstStyle/>
          <a:p>
            <a:pPr algn="r"/>
            <a:fld id="{00000000-1234-1234-1234-123412341234}" type="slidenum">
              <a:rPr lang="fr-FR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‹N°›</a:t>
            </a:fld>
            <a:endParaRPr lang="fr-FR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7675837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0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3577" y="4748167"/>
            <a:ext cx="5388610" cy="3884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97" rIns="91392" bIns="4569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82" name="Google Shape;82;p1:notes"/>
          <p:cNvSpPr txBox="1">
            <a:spLocks noGrp="1"/>
          </p:cNvSpPr>
          <p:nvPr>
            <p:ph type="ftr" idx="11"/>
          </p:nvPr>
        </p:nvSpPr>
        <p:spPr>
          <a:xfrm>
            <a:off x="1" y="9371287"/>
            <a:ext cx="2918831" cy="49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97" rIns="91392" bIns="45697" anchor="b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7356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87394123-C353-9C7C-3B25-7D6528A30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>
            <a:extLst>
              <a:ext uri="{FF2B5EF4-FFF2-40B4-BE49-F238E27FC236}">
                <a16:creationId xmlns:a16="http://schemas.microsoft.com/office/drawing/2014/main" id="{E5DE8BE0-B39D-FD50-C16A-1DDCBE76DD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0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0A23CA0B-CECA-F849-1550-4CF293B59D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3577" y="4748167"/>
            <a:ext cx="5388610" cy="3884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97" rIns="91392" bIns="4569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6C9AF282-1E60-7CB8-79AC-F32CAFCE2CE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1" y="9371287"/>
            <a:ext cx="2918831" cy="49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97" rIns="91392" bIns="45697" anchor="b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21478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C370DB85-6448-B221-1AB0-0A46B4B4B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>
            <a:extLst>
              <a:ext uri="{FF2B5EF4-FFF2-40B4-BE49-F238E27FC236}">
                <a16:creationId xmlns:a16="http://schemas.microsoft.com/office/drawing/2014/main" id="{F449F89A-3E96-BEDF-5EDF-B42C316D515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0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84C55DA9-A20A-D413-A90C-86222034C47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3577" y="4748167"/>
            <a:ext cx="5388610" cy="3884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97" rIns="91392" bIns="4569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36087186-6A59-424F-1F4C-8B3C5D7D0EFC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1" y="9371287"/>
            <a:ext cx="2918831" cy="49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97" rIns="91392" bIns="45697" anchor="b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91192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0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0" name="Google Shape;490;p39:notes"/>
          <p:cNvSpPr txBox="1">
            <a:spLocks noGrp="1"/>
          </p:cNvSpPr>
          <p:nvPr>
            <p:ph type="body" idx="1"/>
          </p:nvPr>
        </p:nvSpPr>
        <p:spPr>
          <a:xfrm>
            <a:off x="673577" y="4748167"/>
            <a:ext cx="5388610" cy="3884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97" rIns="91392" bIns="4569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491" name="Google Shape;491;p39:notes"/>
          <p:cNvSpPr txBox="1">
            <a:spLocks noGrp="1"/>
          </p:cNvSpPr>
          <p:nvPr>
            <p:ph type="ftr" idx="11"/>
          </p:nvPr>
        </p:nvSpPr>
        <p:spPr>
          <a:xfrm>
            <a:off x="1" y="9371287"/>
            <a:ext cx="2918831" cy="49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97" rIns="91392" bIns="45697" anchor="b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4598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A359D70A-0DB9-E266-7AEC-0730EBFEE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>
            <a:extLst>
              <a:ext uri="{FF2B5EF4-FFF2-40B4-BE49-F238E27FC236}">
                <a16:creationId xmlns:a16="http://schemas.microsoft.com/office/drawing/2014/main" id="{5C782C21-45F5-2802-D9CF-DEA349CAC1D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0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FED31447-8E61-8B1A-8230-E29A0BFD190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3577" y="4748167"/>
            <a:ext cx="5388610" cy="3884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97" rIns="91392" bIns="4569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A8049DE8-E95A-C941-216C-F21220EA7F55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1" y="9371287"/>
            <a:ext cx="2918831" cy="49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97" rIns="91392" bIns="45697" anchor="b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66063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C7AA4620-6675-6FF8-F43C-DC0493BB8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>
            <a:extLst>
              <a:ext uri="{FF2B5EF4-FFF2-40B4-BE49-F238E27FC236}">
                <a16:creationId xmlns:a16="http://schemas.microsoft.com/office/drawing/2014/main" id="{4C7EEC14-5147-CEFA-5395-CB6A8D81165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0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0B092BB6-9847-37D8-3631-91EAF1F74DF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3577" y="4748167"/>
            <a:ext cx="5388610" cy="3884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97" rIns="91392" bIns="4569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98E55132-04F6-2AC5-FA80-6C18D1C38FB1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1" y="9371287"/>
            <a:ext cx="2918831" cy="49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97" rIns="91392" bIns="45697" anchor="b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715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AF97E2C8-AF8F-C22D-2255-D8844FD28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>
            <a:extLst>
              <a:ext uri="{FF2B5EF4-FFF2-40B4-BE49-F238E27FC236}">
                <a16:creationId xmlns:a16="http://schemas.microsoft.com/office/drawing/2014/main" id="{8482C977-7159-3C21-9505-4463CF1B4D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0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EBF4CF9A-FD98-984D-0B69-0A389802FAE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3577" y="4748167"/>
            <a:ext cx="5388610" cy="3884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97" rIns="91392" bIns="4569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B8999353-3EB8-B215-6FE2-B9FAF216FE16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1" y="9371287"/>
            <a:ext cx="2918831" cy="49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97" rIns="91392" bIns="45697" anchor="b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5449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C6BDAAF2-8BF6-BA36-A973-ECACF0BBB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>
            <a:extLst>
              <a:ext uri="{FF2B5EF4-FFF2-40B4-BE49-F238E27FC236}">
                <a16:creationId xmlns:a16="http://schemas.microsoft.com/office/drawing/2014/main" id="{D9820DDC-3B71-09DC-ABB6-E9B9FDD5967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0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725FABB8-D01E-2A56-15BB-8F48461F143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3577" y="4748167"/>
            <a:ext cx="5388610" cy="3884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97" rIns="91392" bIns="4569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4235B5A7-252F-100B-CE0A-A8B67B5942F8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1" y="9371287"/>
            <a:ext cx="2918831" cy="49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97" rIns="91392" bIns="45697" anchor="b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36093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99106DEC-9A9A-D066-DDB1-95AAB0FA8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>
            <a:extLst>
              <a:ext uri="{FF2B5EF4-FFF2-40B4-BE49-F238E27FC236}">
                <a16:creationId xmlns:a16="http://schemas.microsoft.com/office/drawing/2014/main" id="{48B24C36-6118-7108-611D-7BE13CE095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0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8378DE42-D719-655B-E064-43C3D43EC4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3577" y="4748167"/>
            <a:ext cx="5388610" cy="3884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97" rIns="91392" bIns="4569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2801B35C-1C0C-D0F8-03A7-FED5CCADA64D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1" y="9371287"/>
            <a:ext cx="2918831" cy="49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97" rIns="91392" bIns="45697" anchor="b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6037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1C53DC9B-40C4-541A-316D-D0C9FE29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>
            <a:extLst>
              <a:ext uri="{FF2B5EF4-FFF2-40B4-BE49-F238E27FC236}">
                <a16:creationId xmlns:a16="http://schemas.microsoft.com/office/drawing/2014/main" id="{CE3E74EE-BD70-C451-E464-B3E39909336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0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93E98963-B460-95C3-8EF2-48EA2C16266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3577" y="4748167"/>
            <a:ext cx="5388610" cy="3884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97" rIns="91392" bIns="4569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FC42D85B-100D-7F44-AAD8-1CD59E66404A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1" y="9371287"/>
            <a:ext cx="2918831" cy="49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97" rIns="91392" bIns="45697" anchor="b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29524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98355821-C540-5D3E-B57E-9615F4821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>
            <a:extLst>
              <a:ext uri="{FF2B5EF4-FFF2-40B4-BE49-F238E27FC236}">
                <a16:creationId xmlns:a16="http://schemas.microsoft.com/office/drawing/2014/main" id="{08157759-7DBC-2062-2F97-1C237667743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0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DD64E199-D030-7B8C-4920-A9CE59C00C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3577" y="4748167"/>
            <a:ext cx="5388610" cy="3884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97" rIns="91392" bIns="4569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E8D8D916-C7FB-525C-C088-F5AEC8FEBFAD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1" y="9371287"/>
            <a:ext cx="2918831" cy="49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97" rIns="91392" bIns="45697" anchor="b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332451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DCD4416B-F3B7-DCAE-662A-9A34BCF6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>
            <a:extLst>
              <a:ext uri="{FF2B5EF4-FFF2-40B4-BE49-F238E27FC236}">
                <a16:creationId xmlns:a16="http://schemas.microsoft.com/office/drawing/2014/main" id="{193EA589-802D-48CF-5994-F86FED3C39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0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572A70BE-7263-8EDA-962C-2EC07CB3547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3577" y="4748167"/>
            <a:ext cx="5388610" cy="3884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97" rIns="91392" bIns="45697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E94EBA37-0B99-50A5-6DD9-FE73759C2F16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1" y="9371287"/>
            <a:ext cx="2918831" cy="49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2" tIns="45697" rIns="91392" bIns="45697" anchor="b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0433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apositive de titre" userDrawn="1">
  <p:cSld name="Diapositive de titr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1"/>
          <p:cNvSpPr>
            <a:spLocks noGrp="1"/>
          </p:cNvSpPr>
          <p:nvPr>
            <p:ph type="pic" idx="2"/>
          </p:nvPr>
        </p:nvSpPr>
        <p:spPr>
          <a:xfrm>
            <a:off x="0" y="1043874"/>
            <a:ext cx="9144000" cy="4944177"/>
          </a:xfrm>
          <a:prstGeom prst="rect">
            <a:avLst/>
          </a:prstGeom>
          <a:noFill/>
          <a:ln>
            <a:noFill/>
          </a:ln>
        </p:spPr>
      </p:sp>
      <p:pic>
        <p:nvPicPr>
          <p:cNvPr id="17" name="Google Shape;17;p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37353" y="6190407"/>
            <a:ext cx="1055794" cy="55110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41"/>
          <p:cNvSpPr txBox="1">
            <a:spLocks noGrp="1"/>
          </p:cNvSpPr>
          <p:nvPr>
            <p:ph type="body" idx="1"/>
          </p:nvPr>
        </p:nvSpPr>
        <p:spPr>
          <a:xfrm>
            <a:off x="842190" y="1577556"/>
            <a:ext cx="6383999" cy="1772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4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41"/>
          <p:cNvSpPr txBox="1">
            <a:spLocks noGrp="1"/>
          </p:cNvSpPr>
          <p:nvPr>
            <p:ph type="body" idx="3"/>
          </p:nvPr>
        </p:nvSpPr>
        <p:spPr>
          <a:xfrm>
            <a:off x="842963" y="3868189"/>
            <a:ext cx="6383337" cy="979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0" name="Google Shape;20;p41"/>
          <p:cNvCxnSpPr/>
          <p:nvPr/>
        </p:nvCxnSpPr>
        <p:spPr>
          <a:xfrm>
            <a:off x="842190" y="3706152"/>
            <a:ext cx="6383999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1" name="Google Shape;21;p41"/>
          <p:cNvCxnSpPr/>
          <p:nvPr/>
        </p:nvCxnSpPr>
        <p:spPr>
          <a:xfrm rot="10800000" flipH="1">
            <a:off x="842190" y="3592864"/>
            <a:ext cx="6383999" cy="8092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re vertical et texte" type="vertTitleAndTx">
  <p:cSld name="VERTICAL_TITLE_AND_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1"/>
          <p:cNvSpPr txBox="1">
            <a:spLocks noGrp="1"/>
          </p:cNvSpPr>
          <p:nvPr>
            <p:ph type="title"/>
          </p:nvPr>
        </p:nvSpPr>
        <p:spPr>
          <a:xfrm rot="5400000">
            <a:off x="4623594" y="2285208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51"/>
          <p:cNvSpPr txBox="1">
            <a:spLocks noGrp="1"/>
          </p:cNvSpPr>
          <p:nvPr>
            <p:ph type="body" idx="1"/>
          </p:nvPr>
        </p:nvSpPr>
        <p:spPr>
          <a:xfrm rot="5400000">
            <a:off x="623094" y="370682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51"/>
          <p:cNvSpPr txBox="1">
            <a:spLocks noGrp="1"/>
          </p:cNvSpPr>
          <p:nvPr>
            <p:ph type="dt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51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1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mage avec légende">
  <p:cSld name="Image avec légen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2"/>
          <p:cNvSpPr>
            <a:spLocks noGrp="1"/>
          </p:cNvSpPr>
          <p:nvPr>
            <p:ph type="pic" idx="2"/>
          </p:nvPr>
        </p:nvSpPr>
        <p:spPr>
          <a:xfrm>
            <a:off x="1" y="1460502"/>
            <a:ext cx="4491038" cy="4492625"/>
          </a:xfrm>
          <a:prstGeom prst="rect">
            <a:avLst/>
          </a:prstGeom>
          <a:noFill/>
          <a:ln>
            <a:noFill/>
          </a:ln>
        </p:spPr>
      </p:sp>
      <p:sp>
        <p:nvSpPr>
          <p:cNvPr id="24" name="Google Shape;24;p42"/>
          <p:cNvSpPr txBox="1">
            <a:spLocks noGrp="1"/>
          </p:cNvSpPr>
          <p:nvPr>
            <p:ph type="body" idx="1"/>
          </p:nvPr>
        </p:nvSpPr>
        <p:spPr>
          <a:xfrm>
            <a:off x="4702533" y="1622612"/>
            <a:ext cx="4182522" cy="349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42"/>
          <p:cNvSpPr txBox="1">
            <a:spLocks noGrp="1"/>
          </p:cNvSpPr>
          <p:nvPr>
            <p:ph type="body" idx="3"/>
          </p:nvPr>
        </p:nvSpPr>
        <p:spPr>
          <a:xfrm>
            <a:off x="4703001" y="2042090"/>
            <a:ext cx="4182055" cy="394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42"/>
          <p:cNvSpPr txBox="1">
            <a:spLocks noGrp="1"/>
          </p:cNvSpPr>
          <p:nvPr>
            <p:ph type="body" idx="4"/>
          </p:nvPr>
        </p:nvSpPr>
        <p:spPr>
          <a:xfrm>
            <a:off x="4702534" y="2598738"/>
            <a:ext cx="4182523" cy="3192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7" name="Google Shape;27;p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41183" y="6192418"/>
            <a:ext cx="1043872" cy="5448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re de section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4"/>
          <p:cNvSpPr txBox="1"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4"/>
          <p:cNvSpPr txBox="1"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>
                <a:solidFill>
                  <a:schemeClr val="dk1"/>
                </a:solidFill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500">
                <a:solidFill>
                  <a:srgbClr val="888888"/>
                </a:solidFill>
              </a:defRPr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350">
                <a:solidFill>
                  <a:srgbClr val="888888"/>
                </a:solidFill>
              </a:defRPr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44"/>
          <p:cNvSpPr txBox="1">
            <a:spLocks noGrp="1"/>
          </p:cNvSpPr>
          <p:nvPr>
            <p:ph type="dt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4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44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eux contenus">
  <p:cSld name="Deux contenu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5"/>
          <p:cNvSpPr txBox="1">
            <a:spLocks noGrp="1"/>
          </p:cNvSpPr>
          <p:nvPr>
            <p:ph type="ftr" idx="11"/>
          </p:nvPr>
        </p:nvSpPr>
        <p:spPr>
          <a:xfrm>
            <a:off x="5781115" y="6383247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mparaison" type="twoTxTwoObj">
  <p:cSld name="TWO_OBJECTS_WITH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6"/>
          <p:cNvSpPr txBox="1"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46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46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46"/>
          <p:cNvSpPr txBox="1">
            <a:spLocks noGrp="1"/>
          </p:cNvSpPr>
          <p:nvPr>
            <p:ph type="body" idx="3"/>
          </p:nvPr>
        </p:nvSpPr>
        <p:spPr>
          <a:xfrm>
            <a:off x="4629151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47" name="Google Shape;47;p46"/>
          <p:cNvSpPr txBox="1">
            <a:spLocks noGrp="1"/>
          </p:cNvSpPr>
          <p:nvPr>
            <p:ph type="body" idx="4"/>
          </p:nvPr>
        </p:nvSpPr>
        <p:spPr>
          <a:xfrm>
            <a:off x="4629151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46"/>
          <p:cNvSpPr txBox="1">
            <a:spLocks noGrp="1"/>
          </p:cNvSpPr>
          <p:nvPr>
            <p:ph type="dt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46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46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re seul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7"/>
          <p:cNvSpPr txBox="1"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7"/>
          <p:cNvSpPr txBox="1">
            <a:spLocks noGrp="1"/>
          </p:cNvSpPr>
          <p:nvPr>
            <p:ph type="dt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7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7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ide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48"/>
          <p:cNvSpPr txBox="1">
            <a:spLocks noGrp="1"/>
          </p:cNvSpPr>
          <p:nvPr>
            <p:ph type="dt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48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8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u avec légende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4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49"/>
          <p:cNvSpPr txBox="1">
            <a:spLocks noGrp="1"/>
          </p:cNvSpPr>
          <p:nvPr>
            <p:ph type="body" idx="1"/>
          </p:nvPr>
        </p:nvSpPr>
        <p:spPr>
          <a:xfrm>
            <a:off x="3887391" y="987428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3238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2400"/>
            </a:lvl1pPr>
            <a:lvl2pPr marL="685800" lvl="1" indent="-30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100"/>
            </a:lvl2pPr>
            <a:lvl3pPr marL="1028700" lvl="2" indent="-2857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800"/>
            </a:lvl3pPr>
            <a:lvl4pPr marL="1371600" lvl="3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4pPr>
            <a:lvl5pPr marL="1714500" lvl="4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5pPr>
            <a:lvl6pPr marL="2057400" lvl="5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6pPr>
            <a:lvl7pPr marL="2400300" lvl="6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7pPr>
            <a:lvl8pPr marL="2743200" lvl="7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8pPr>
            <a:lvl9pPr marL="3086100" lvl="8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9pPr>
          </a:lstStyle>
          <a:p>
            <a:endParaRPr/>
          </a:p>
        </p:txBody>
      </p:sp>
      <p:sp>
        <p:nvSpPr>
          <p:cNvPr id="63" name="Google Shape;63;p4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9pPr>
          </a:lstStyle>
          <a:p>
            <a:endParaRPr/>
          </a:p>
        </p:txBody>
      </p:sp>
      <p:sp>
        <p:nvSpPr>
          <p:cNvPr id="64" name="Google Shape;64;p49"/>
          <p:cNvSpPr txBox="1">
            <a:spLocks noGrp="1"/>
          </p:cNvSpPr>
          <p:nvPr>
            <p:ph type="dt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49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9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re et texte vertical" type="vertTx">
  <p:cSld name="VERTICAL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50"/>
          <p:cNvSpPr txBox="1"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50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50"/>
          <p:cNvSpPr txBox="1">
            <a:spLocks noGrp="1"/>
          </p:cNvSpPr>
          <p:nvPr>
            <p:ph type="dt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50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0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0"/>
          <p:cNvSpPr txBox="1"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40"/>
          <p:cNvSpPr txBox="1">
            <a:spLocks noGrp="1"/>
          </p:cNvSpPr>
          <p:nvPr>
            <p:ph type="dt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40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40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13" Type="http://schemas.openxmlformats.org/officeDocument/2006/relationships/image" Target="../media/image23.jpg"/><Relationship Id="rId3" Type="http://schemas.openxmlformats.org/officeDocument/2006/relationships/image" Target="../media/image14.jpg"/><Relationship Id="rId7" Type="http://schemas.openxmlformats.org/officeDocument/2006/relationships/image" Target="../media/image17.jpg"/><Relationship Id="rId12" Type="http://schemas.openxmlformats.org/officeDocument/2006/relationships/image" Target="../media/image2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g"/><Relationship Id="rId11" Type="http://schemas.openxmlformats.org/officeDocument/2006/relationships/image" Target="../media/image21.jpg"/><Relationship Id="rId5" Type="http://schemas.openxmlformats.org/officeDocument/2006/relationships/image" Target="../media/image15.jpg"/><Relationship Id="rId10" Type="http://schemas.openxmlformats.org/officeDocument/2006/relationships/image" Target="../media/image20.jpg"/><Relationship Id="rId4" Type="http://schemas.openxmlformats.org/officeDocument/2006/relationships/image" Target="../media/image5.jpg"/><Relationship Id="rId9" Type="http://schemas.openxmlformats.org/officeDocument/2006/relationships/image" Target="../media/image19.jpg"/><Relationship Id="rId1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3.tm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t="15073"/>
          <a:stretch/>
        </p:blipFill>
        <p:spPr>
          <a:xfrm>
            <a:off x="0" y="1034473"/>
            <a:ext cx="9144000" cy="582352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5" name="Google Shape;85;p1"/>
          <p:cNvCxnSpPr/>
          <p:nvPr/>
        </p:nvCxnSpPr>
        <p:spPr>
          <a:xfrm>
            <a:off x="2252868" y="3523466"/>
            <a:ext cx="4654943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6" name="Google Shape;8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53119" y="6273323"/>
            <a:ext cx="968430" cy="43867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/>
          <p:nvPr/>
        </p:nvSpPr>
        <p:spPr>
          <a:xfrm>
            <a:off x="2062807" y="1935408"/>
            <a:ext cx="5143500" cy="1470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 fontScale="77500" lnSpcReduction="20000"/>
          </a:bodyPr>
          <a:lstStyle/>
          <a:p>
            <a:r>
              <a:rPr lang="fr-FR" sz="40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Journée technique régionale : Salinisation du littoral méditerranéen en question</a:t>
            </a:r>
            <a:endParaRPr lang="en-US" sz="4050" dirty="0"/>
          </a:p>
        </p:txBody>
      </p:sp>
      <p:sp>
        <p:nvSpPr>
          <p:cNvPr id="89" name="Google Shape;89;p1"/>
          <p:cNvSpPr txBox="1"/>
          <p:nvPr/>
        </p:nvSpPr>
        <p:spPr>
          <a:xfrm>
            <a:off x="1873723" y="4237174"/>
            <a:ext cx="6002517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r>
              <a:rPr lang="en-US" sz="2700" dirty="0">
                <a:solidFill>
                  <a:srgbClr val="EAF3E7"/>
                </a:solidFill>
              </a:rPr>
              <a:t>18 JUIN 2026 – 8h30 à MEZE</a:t>
            </a:r>
            <a:endParaRPr lang="en-US" sz="2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D3DC706E-3CAB-9A31-B223-E40CAD022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4E876FF-C7F4-DD16-3BE3-654961C07CBF}"/>
              </a:ext>
            </a:extLst>
          </p:cNvPr>
          <p:cNvSpPr txBox="1"/>
          <p:nvPr/>
        </p:nvSpPr>
        <p:spPr>
          <a:xfrm>
            <a:off x="73891" y="1019078"/>
            <a:ext cx="102131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>
                <a:solidFill>
                  <a:srgbClr val="0E3A32"/>
                </a:solidFill>
              </a:rPr>
              <a:t>EXEMPLE D’ACTION : suivi de la salinité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74A41DA-5912-09E7-6CC8-4328BFA0ED51}"/>
              </a:ext>
            </a:extLst>
          </p:cNvPr>
          <p:cNvGrpSpPr/>
          <p:nvPr/>
        </p:nvGrpSpPr>
        <p:grpSpPr>
          <a:xfrm>
            <a:off x="1003808" y="3121670"/>
            <a:ext cx="7529466" cy="781811"/>
            <a:chOff x="3038167" y="1110291"/>
            <a:chExt cx="7590505" cy="104241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9AE5B7B-7AE8-760B-0610-10A5C6EBA539}"/>
                </a:ext>
              </a:extLst>
            </p:cNvPr>
            <p:cNvSpPr/>
            <p:nvPr/>
          </p:nvSpPr>
          <p:spPr>
            <a:xfrm>
              <a:off x="3038167" y="1110291"/>
              <a:ext cx="7570839" cy="60041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/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3E914F46-4B3B-3FC6-3C1A-21E16DB54E63}"/>
                </a:ext>
              </a:extLst>
            </p:cNvPr>
            <p:cNvSpPr txBox="1"/>
            <p:nvPr/>
          </p:nvSpPr>
          <p:spPr>
            <a:xfrm>
              <a:off x="3057835" y="1167820"/>
              <a:ext cx="7570837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100" b="1" dirty="0"/>
                <a:t>“Peut-on savoir où en est la salinité sur le territoire ?”</a:t>
              </a:r>
              <a:endParaRPr lang="fr-FR" sz="2100" dirty="0"/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5D856608-4955-8A45-7968-7E29B9763AD1}"/>
              </a:ext>
            </a:extLst>
          </p:cNvPr>
          <p:cNvSpPr txBox="1"/>
          <p:nvPr/>
        </p:nvSpPr>
        <p:spPr>
          <a:xfrm>
            <a:off x="314036" y="1633874"/>
            <a:ext cx="560006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fr-FR" sz="2100" b="1" u="sng" dirty="0">
                <a:solidFill>
                  <a:srgbClr val="A3432F"/>
                </a:solidFill>
              </a:rPr>
              <a:t>1. Une prise de conscience récente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F05B308-5DFE-1D13-50EF-9C71C937D03F}"/>
              </a:ext>
            </a:extLst>
          </p:cNvPr>
          <p:cNvSpPr txBox="1"/>
          <p:nvPr/>
        </p:nvSpPr>
        <p:spPr>
          <a:xfrm>
            <a:off x="314036" y="2300342"/>
            <a:ext cx="457200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fr-FR" sz="2100" b="1" u="sng" dirty="0">
                <a:solidFill>
                  <a:srgbClr val="A3432F"/>
                </a:solidFill>
              </a:rPr>
              <a:t>2. Une demande très concrète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6A169FC-99CB-BEBA-60EA-1DE005C2E8EC}"/>
              </a:ext>
            </a:extLst>
          </p:cNvPr>
          <p:cNvSpPr txBox="1"/>
          <p:nvPr/>
        </p:nvSpPr>
        <p:spPr>
          <a:xfrm rot="21126652">
            <a:off x="640985" y="4216200"/>
            <a:ext cx="22590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100" i="1" dirty="0"/>
              <a:t>Où est la salinité ?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94EBE2E-4309-1442-DFAB-B52488E40800}"/>
              </a:ext>
            </a:extLst>
          </p:cNvPr>
          <p:cNvSpPr txBox="1"/>
          <p:nvPr/>
        </p:nvSpPr>
        <p:spPr>
          <a:xfrm rot="390025">
            <a:off x="3427250" y="4097192"/>
            <a:ext cx="28390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100" i="1" dirty="0"/>
              <a:t>Quand intervient-elle ?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BF3759E-C958-654C-5539-EA70FBAEB6B1}"/>
              </a:ext>
            </a:extLst>
          </p:cNvPr>
          <p:cNvSpPr txBox="1"/>
          <p:nvPr/>
        </p:nvSpPr>
        <p:spPr>
          <a:xfrm rot="21286455">
            <a:off x="6868125" y="4087358"/>
            <a:ext cx="20526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100" i="1" dirty="0"/>
              <a:t>A quels niveaux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48F640C-18E8-4ED4-1D72-AE6794E62EFC}"/>
              </a:ext>
            </a:extLst>
          </p:cNvPr>
          <p:cNvSpPr txBox="1"/>
          <p:nvPr/>
        </p:nvSpPr>
        <p:spPr>
          <a:xfrm>
            <a:off x="1642629" y="5532685"/>
            <a:ext cx="625182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700" b="1" dirty="0"/>
              <a:t>Vers une « météo » de la salinité ?</a:t>
            </a:r>
          </a:p>
        </p:txBody>
      </p:sp>
    </p:spTree>
    <p:extLst>
      <p:ext uri="{BB962C8B-B14F-4D97-AF65-F5344CB8AC3E}">
        <p14:creationId xmlns:p14="http://schemas.microsoft.com/office/powerpoint/2010/main" val="2297740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9B5BF448-BCB9-FA98-E17B-FF0944978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EBFB4A6-EB6B-82D1-C61F-69CB1D7330CA}"/>
              </a:ext>
            </a:extLst>
          </p:cNvPr>
          <p:cNvSpPr txBox="1"/>
          <p:nvPr/>
        </p:nvSpPr>
        <p:spPr>
          <a:xfrm>
            <a:off x="403273" y="2239447"/>
            <a:ext cx="608990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100" dirty="0"/>
              <a:t>Des mesures déjà existantes, mais dispersées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7465451-75B2-2A5B-DD24-B84EEFE832AF}"/>
              </a:ext>
            </a:extLst>
          </p:cNvPr>
          <p:cNvSpPr txBox="1"/>
          <p:nvPr/>
        </p:nvSpPr>
        <p:spPr>
          <a:xfrm>
            <a:off x="634180" y="4870226"/>
            <a:ext cx="7875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La difficulté n’est pas de « faire des mesures », mais de déployer un réseau cohérent et robuste, </a:t>
            </a:r>
            <a:r>
              <a:rPr lang="fr-FR" sz="2400" b="1" dirty="0"/>
              <a:t>utile</a:t>
            </a:r>
            <a:r>
              <a:rPr lang="fr-FR" sz="2400" dirty="0"/>
              <a:t> à la décision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1E46691-042B-F913-57F8-48E1E3D59F8A}"/>
              </a:ext>
            </a:extLst>
          </p:cNvPr>
          <p:cNvSpPr txBox="1"/>
          <p:nvPr/>
        </p:nvSpPr>
        <p:spPr>
          <a:xfrm>
            <a:off x="73891" y="1633874"/>
            <a:ext cx="5840212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fr-FR" sz="2100" b="1" u="sng" dirty="0">
                <a:solidFill>
                  <a:srgbClr val="A3432F"/>
                </a:solidFill>
              </a:rPr>
              <a:t>3. Une demande simple … en apparence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E22D027-2D50-3A58-35DD-C66D1E1150A6}"/>
              </a:ext>
            </a:extLst>
          </p:cNvPr>
          <p:cNvSpPr txBox="1"/>
          <p:nvPr/>
        </p:nvSpPr>
        <p:spPr>
          <a:xfrm>
            <a:off x="403272" y="2712658"/>
            <a:ext cx="608990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100" dirty="0"/>
              <a:t>Peu de centralisation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95DC6D5-09A9-3395-3BEB-55961C1C6224}"/>
              </a:ext>
            </a:extLst>
          </p:cNvPr>
          <p:cNvSpPr txBox="1"/>
          <p:nvPr/>
        </p:nvSpPr>
        <p:spPr>
          <a:xfrm>
            <a:off x="403272" y="3185868"/>
            <a:ext cx="608990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100" dirty="0"/>
              <a:t>Une foule de questions méthodologiques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47A0EEB-BB60-553C-77BD-3BB2EC61BBC5}"/>
              </a:ext>
            </a:extLst>
          </p:cNvPr>
          <p:cNvSpPr txBox="1"/>
          <p:nvPr/>
        </p:nvSpPr>
        <p:spPr>
          <a:xfrm>
            <a:off x="403272" y="3659080"/>
            <a:ext cx="731832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100" dirty="0"/>
              <a:t>Un financement nécessaire … mais non présent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651C4DE-EAAE-4F5A-1C64-1931FE3EF860}"/>
              </a:ext>
            </a:extLst>
          </p:cNvPr>
          <p:cNvSpPr txBox="1"/>
          <p:nvPr/>
        </p:nvSpPr>
        <p:spPr>
          <a:xfrm>
            <a:off x="73891" y="1019078"/>
            <a:ext cx="102131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>
                <a:solidFill>
                  <a:srgbClr val="0E3A32"/>
                </a:solidFill>
              </a:rPr>
              <a:t>EXEMPLE D’ACTION : suivi de la salinité</a:t>
            </a:r>
          </a:p>
        </p:txBody>
      </p:sp>
    </p:spTree>
    <p:extLst>
      <p:ext uri="{BB962C8B-B14F-4D97-AF65-F5344CB8AC3E}">
        <p14:creationId xmlns:p14="http://schemas.microsoft.com/office/powerpoint/2010/main" val="2486412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F77DD235-1B04-0830-3674-A69061D11618}"/>
              </a:ext>
            </a:extLst>
          </p:cNvPr>
          <p:cNvGrpSpPr/>
          <p:nvPr/>
        </p:nvGrpSpPr>
        <p:grpSpPr>
          <a:xfrm>
            <a:off x="0" y="1025236"/>
            <a:ext cx="9144000" cy="5832763"/>
            <a:chOff x="1127358" y="1391891"/>
            <a:chExt cx="6830492" cy="4540958"/>
          </a:xfrm>
        </p:grpSpPr>
        <p:pic>
          <p:nvPicPr>
            <p:cNvPr id="493" name="Google Shape;493;p39"/>
            <p:cNvPicPr preferRelativeResize="0"/>
            <p:nvPr/>
          </p:nvPicPr>
          <p:blipFill rotWithShape="1">
            <a:blip r:embed="rId3">
              <a:alphaModFix/>
            </a:blip>
            <a:srcRect t="20452"/>
            <a:stretch/>
          </p:blipFill>
          <p:spPr>
            <a:xfrm>
              <a:off x="5633097" y="1391891"/>
              <a:ext cx="2301205" cy="12203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4" name="Google Shape;494;p39"/>
            <p:cNvSpPr/>
            <p:nvPr/>
          </p:nvSpPr>
          <p:spPr>
            <a:xfrm>
              <a:off x="6765778" y="5286374"/>
              <a:ext cx="1066046" cy="646475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95" name="Google Shape;495;p3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907810" y="5478996"/>
              <a:ext cx="968430" cy="4386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6" name="Google Shape;496;p3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387215" y="5478996"/>
              <a:ext cx="438672" cy="4386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7" name="Google Shape;497;p39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373518" y="2768926"/>
              <a:ext cx="2261518" cy="16469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8" name="Google Shape;498;p39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5656909" y="4400853"/>
              <a:ext cx="2256858" cy="15102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9" name="Google Shape;499;p39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1143001" y="4375050"/>
              <a:ext cx="2304406" cy="15426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0" name="Google Shape;500;p39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3359421" y="1391892"/>
              <a:ext cx="2277270" cy="15181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1" name="Google Shape;501;p39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3414436" y="4415875"/>
              <a:ext cx="2242808" cy="14952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2" name="Google Shape;502;p39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1133498" y="2894959"/>
              <a:ext cx="2248789" cy="14952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3" name="Google Shape;503;p39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1127358" y="1431018"/>
              <a:ext cx="2244521" cy="14952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4" name="Google Shape;504;p39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5627358" y="3032720"/>
              <a:ext cx="2330492" cy="15181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5" name="Google Shape;505;p39"/>
            <p:cNvPicPr preferRelativeResize="0"/>
            <p:nvPr/>
          </p:nvPicPr>
          <p:blipFill rotWithShape="1">
            <a:blip r:embed="rId14">
              <a:alphaModFix/>
            </a:blip>
            <a:srcRect b="32953"/>
            <a:stretch/>
          </p:blipFill>
          <p:spPr>
            <a:xfrm>
              <a:off x="5634736" y="2301066"/>
              <a:ext cx="2301205" cy="113633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40E6F815-74A0-F5EB-18DA-B6178BC24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E455F28-7B03-88F1-7065-D34498930B39}"/>
              </a:ext>
            </a:extLst>
          </p:cNvPr>
          <p:cNvSpPr txBox="1"/>
          <p:nvPr/>
        </p:nvSpPr>
        <p:spPr>
          <a:xfrm>
            <a:off x="0" y="1037545"/>
            <a:ext cx="5052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>
                <a:solidFill>
                  <a:srgbClr val="0E3A32"/>
                </a:solidFill>
              </a:rPr>
              <a:t>QUI SOMMES NOUS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35E9F10-B54B-6BE3-7260-6E4B7B05B5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019" y="2369787"/>
            <a:ext cx="4716593" cy="353744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A98F13C1-AB51-7EC9-D09A-004BF3A1C225}"/>
              </a:ext>
            </a:extLst>
          </p:cNvPr>
          <p:cNvGrpSpPr/>
          <p:nvPr/>
        </p:nvGrpSpPr>
        <p:grpSpPr>
          <a:xfrm>
            <a:off x="5052393" y="1362942"/>
            <a:ext cx="3926360" cy="4544290"/>
            <a:chOff x="6241474" y="1252106"/>
            <a:chExt cx="3926360" cy="454429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D1B57329-1A1C-93C7-BD0F-F28C9CD6376C}"/>
                </a:ext>
              </a:extLst>
            </p:cNvPr>
            <p:cNvSpPr/>
            <p:nvPr/>
          </p:nvSpPr>
          <p:spPr>
            <a:xfrm>
              <a:off x="6241474" y="1252106"/>
              <a:ext cx="3926360" cy="45442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/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A90ED4F3-C4C0-CB86-398C-84223200DACF}"/>
                </a:ext>
              </a:extLst>
            </p:cNvPr>
            <p:cNvSpPr txBox="1"/>
            <p:nvPr/>
          </p:nvSpPr>
          <p:spPr>
            <a:xfrm>
              <a:off x="6314560" y="1460805"/>
              <a:ext cx="3709539" cy="40613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fr-FR" sz="2100" b="1" u="sng" dirty="0">
                  <a:latin typeface="HelveticaNeueLT Std" pitchFamily="34" charset="0"/>
                  <a:ea typeface="+mj-ea"/>
                  <a:cs typeface="+mj-cs"/>
                </a:rPr>
                <a:t>MISSIONS :</a:t>
              </a:r>
            </a:p>
            <a:p>
              <a:pPr>
                <a:lnSpc>
                  <a:spcPct val="90000"/>
                </a:lnSpc>
                <a:defRPr/>
              </a:pPr>
              <a:endParaRPr lang="fr-FR" sz="825" b="1" dirty="0">
                <a:latin typeface="HelveticaNeueLT Std" pitchFamily="34" charset="0"/>
                <a:ea typeface="+mj-ea"/>
                <a:cs typeface="+mj-cs"/>
              </a:endParaRPr>
            </a:p>
            <a:p>
              <a:pPr>
                <a:lnSpc>
                  <a:spcPct val="90000"/>
                </a:lnSpc>
                <a:defRPr/>
              </a:pPr>
              <a:endParaRPr lang="fr-FR" sz="825" b="1" dirty="0">
                <a:latin typeface="HelveticaNeueLT Std" pitchFamily="34" charset="0"/>
                <a:ea typeface="+mj-ea"/>
                <a:cs typeface="+mj-cs"/>
              </a:endParaRPr>
            </a:p>
            <a:p>
              <a:pPr marL="257175" indent="-257175" algn="just">
                <a:spcBef>
                  <a:spcPts val="450"/>
                </a:spcBef>
                <a:buFont typeface="Arial" panose="020B0604020202020204" pitchFamily="34" charset="0"/>
                <a:buChar char="•"/>
                <a:defRPr/>
              </a:pPr>
              <a:r>
                <a:rPr lang="fr-FR" sz="1500" dirty="0">
                  <a:latin typeface="HelveticaNeueLT Std" pitchFamily="34" charset="0"/>
                </a:rPr>
                <a:t>La protection et la gestion des </a:t>
              </a:r>
              <a:r>
                <a:rPr lang="fr-FR" sz="1500" b="1" dirty="0">
                  <a:latin typeface="HelveticaNeueLT Std" pitchFamily="34" charset="0"/>
                </a:rPr>
                <a:t>milieux naturels et des paysages </a:t>
              </a:r>
              <a:r>
                <a:rPr lang="fr-FR" sz="1500" dirty="0">
                  <a:latin typeface="HelveticaNeueLT Std" pitchFamily="34" charset="0"/>
                </a:rPr>
                <a:t>remarquables</a:t>
              </a:r>
            </a:p>
            <a:p>
              <a:pPr marL="257175" indent="-257175" algn="just">
                <a:spcBef>
                  <a:spcPts val="450"/>
                </a:spcBef>
                <a:buFont typeface="Arial" panose="020B0604020202020204" pitchFamily="34" charset="0"/>
                <a:buChar char="•"/>
                <a:defRPr/>
              </a:pPr>
              <a:endParaRPr lang="fr-FR" sz="1500" dirty="0">
                <a:latin typeface="HelveticaNeueLT Std" pitchFamily="34" charset="0"/>
              </a:endParaRPr>
            </a:p>
            <a:p>
              <a:pPr marL="257175" indent="-257175" algn="just">
                <a:spcBef>
                  <a:spcPts val="450"/>
                </a:spcBef>
                <a:buFont typeface="Arial" panose="020B0604020202020204" pitchFamily="34" charset="0"/>
                <a:buChar char="•"/>
                <a:defRPr/>
              </a:pPr>
              <a:r>
                <a:rPr lang="fr-FR" sz="1500" dirty="0">
                  <a:latin typeface="HelveticaNeueLT Std" pitchFamily="34" charset="0"/>
                </a:rPr>
                <a:t>La gestion concertée de </a:t>
              </a:r>
              <a:r>
                <a:rPr lang="fr-FR" sz="1500" b="1" dirty="0">
                  <a:latin typeface="HelveticaNeueLT Std" pitchFamily="34" charset="0"/>
                </a:rPr>
                <a:t>l’eau et des milieux aquatiques (hors GEMAPI)</a:t>
              </a:r>
            </a:p>
            <a:p>
              <a:pPr marL="257175" indent="-257175" algn="just">
                <a:spcBef>
                  <a:spcPts val="450"/>
                </a:spcBef>
                <a:buFont typeface="Arial" panose="020B0604020202020204" pitchFamily="34" charset="0"/>
                <a:buChar char="•"/>
                <a:defRPr/>
              </a:pPr>
              <a:endParaRPr lang="fr-FR" sz="1500" dirty="0">
                <a:latin typeface="HelveticaNeueLT Std" pitchFamily="34" charset="0"/>
              </a:endParaRPr>
            </a:p>
            <a:p>
              <a:pPr marL="257175" indent="-257175" algn="just">
                <a:spcBef>
                  <a:spcPts val="450"/>
                </a:spcBef>
                <a:buFont typeface="Arial" panose="020B0604020202020204" pitchFamily="34" charset="0"/>
                <a:buChar char="•"/>
                <a:defRPr/>
              </a:pPr>
              <a:r>
                <a:rPr lang="fr-FR" sz="1500" dirty="0">
                  <a:latin typeface="HelveticaNeueLT Std" pitchFamily="34" charset="0"/>
                </a:rPr>
                <a:t>La valorisation des </a:t>
              </a:r>
              <a:r>
                <a:rPr lang="fr-FR" sz="1500" b="1" dirty="0">
                  <a:latin typeface="HelveticaNeueLT Std" pitchFamily="34" charset="0"/>
                </a:rPr>
                <a:t>activités économiques traditionnelles, culturelles et nouvelles</a:t>
              </a:r>
              <a:r>
                <a:rPr lang="fr-FR" sz="1500" dirty="0">
                  <a:latin typeface="HelveticaNeueLT Std" pitchFamily="34" charset="0"/>
                </a:rPr>
                <a:t> (éco-tourisme)</a:t>
              </a:r>
            </a:p>
            <a:p>
              <a:pPr marL="257175" indent="-257175" algn="just">
                <a:spcBef>
                  <a:spcPts val="450"/>
                </a:spcBef>
                <a:buFont typeface="Arial" panose="020B0604020202020204" pitchFamily="34" charset="0"/>
                <a:buChar char="•"/>
                <a:defRPr/>
              </a:pPr>
              <a:endParaRPr lang="fr-FR" sz="1500" dirty="0">
                <a:latin typeface="HelveticaNeueLT Std" pitchFamily="34" charset="0"/>
              </a:endParaRPr>
            </a:p>
            <a:p>
              <a:pPr marL="257175" indent="-257175" algn="just">
                <a:spcBef>
                  <a:spcPts val="450"/>
                </a:spcBef>
                <a:buFont typeface="Arial" panose="020B0604020202020204" pitchFamily="34" charset="0"/>
                <a:buChar char="•"/>
                <a:defRPr/>
              </a:pPr>
              <a:r>
                <a:rPr lang="fr-FR" sz="1500" dirty="0">
                  <a:latin typeface="HelveticaNeueLT Std" pitchFamily="34" charset="0"/>
                </a:rPr>
                <a:t>L’</a:t>
              </a:r>
              <a:r>
                <a:rPr lang="fr-FR" sz="1500" b="1" dirty="0">
                  <a:latin typeface="HelveticaNeueLT Std" pitchFamily="34" charset="0"/>
                </a:rPr>
                <a:t>éducation</a:t>
              </a:r>
              <a:r>
                <a:rPr lang="fr-FR" sz="1500" dirty="0">
                  <a:latin typeface="HelveticaNeueLT Std" pitchFamily="34" charset="0"/>
                </a:rPr>
                <a:t> à l’environnement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A56BB2DB-E117-932D-62C4-96378A767C3D}"/>
              </a:ext>
            </a:extLst>
          </p:cNvPr>
          <p:cNvSpPr txBox="1"/>
          <p:nvPr/>
        </p:nvSpPr>
        <p:spPr>
          <a:xfrm>
            <a:off x="157019" y="1726749"/>
            <a:ext cx="520314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100" b="1" dirty="0">
                <a:solidFill>
                  <a:srgbClr val="A3432F"/>
                </a:solidFill>
              </a:rPr>
              <a:t>Syndicat Mixte Camargue Gardoise</a:t>
            </a:r>
          </a:p>
        </p:txBody>
      </p:sp>
    </p:spTree>
    <p:extLst>
      <p:ext uri="{BB962C8B-B14F-4D97-AF65-F5344CB8AC3E}">
        <p14:creationId xmlns:p14="http://schemas.microsoft.com/office/powerpoint/2010/main" val="2363081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776D40BA-6ED5-6601-1DA7-36DC1B765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9E84588-0FC4-5F1A-6EF2-88A1DFB65148}"/>
              </a:ext>
            </a:extLst>
          </p:cNvPr>
          <p:cNvSpPr txBox="1"/>
          <p:nvPr/>
        </p:nvSpPr>
        <p:spPr>
          <a:xfrm>
            <a:off x="9729" y="1101898"/>
            <a:ext cx="8653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>
                <a:solidFill>
                  <a:srgbClr val="0E3A32"/>
                </a:solidFill>
              </a:rPr>
              <a:t>2021, crise de la salinité en Camargue Gardoise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8D8F56-488A-A935-4D4E-491F6EFD9029}"/>
              </a:ext>
            </a:extLst>
          </p:cNvPr>
          <p:cNvSpPr/>
          <p:nvPr/>
        </p:nvSpPr>
        <p:spPr>
          <a:xfrm>
            <a:off x="4330890" y="4052502"/>
            <a:ext cx="3784161" cy="392415"/>
          </a:xfrm>
          <a:prstGeom prst="rect">
            <a:avLst/>
          </a:prstGeom>
          <a:solidFill>
            <a:srgbClr val="F3E7C9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4BC22193-BD5B-D6C3-0BD2-A278379F4902}"/>
              </a:ext>
            </a:extLst>
          </p:cNvPr>
          <p:cNvGrpSpPr/>
          <p:nvPr/>
        </p:nvGrpSpPr>
        <p:grpSpPr>
          <a:xfrm>
            <a:off x="192348" y="2640451"/>
            <a:ext cx="3260579" cy="2644652"/>
            <a:chOff x="248848" y="2244377"/>
            <a:chExt cx="3260579" cy="264465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69F5B9C-B49E-8608-9F44-61368682729D}"/>
                </a:ext>
              </a:extLst>
            </p:cNvPr>
            <p:cNvSpPr/>
            <p:nvPr/>
          </p:nvSpPr>
          <p:spPr>
            <a:xfrm>
              <a:off x="248848" y="2244377"/>
              <a:ext cx="3260579" cy="26446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/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4E19AC2B-36FA-560A-CAB4-D034A3386152}"/>
                </a:ext>
              </a:extLst>
            </p:cNvPr>
            <p:cNvSpPr txBox="1"/>
            <p:nvPr/>
          </p:nvSpPr>
          <p:spPr>
            <a:xfrm>
              <a:off x="396241" y="3365483"/>
              <a:ext cx="2827250" cy="12811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800" dirty="0"/>
                <a:t>Sel naturellement présent dans le sol</a:t>
              </a:r>
            </a:p>
            <a:p>
              <a:endParaRPr lang="fr-FR" sz="525" dirty="0"/>
            </a:p>
            <a:p>
              <a:r>
                <a:rPr lang="fr-FR" sz="1800" dirty="0"/>
                <a:t>Frontière entre eau douce et eau salée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A8A35E1E-C95A-527C-1A73-A1ECF9F299F9}"/>
                </a:ext>
              </a:extLst>
            </p:cNvPr>
            <p:cNvSpPr txBox="1"/>
            <p:nvPr/>
          </p:nvSpPr>
          <p:spPr>
            <a:xfrm>
              <a:off x="396241" y="2546080"/>
              <a:ext cx="29657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100" b="1" dirty="0"/>
                <a:t>La Camargue,</a:t>
              </a:r>
            </a:p>
            <a:p>
              <a:r>
                <a:rPr lang="fr-FR" sz="2100" b="1" dirty="0"/>
                <a:t>un milieu d’interface</a:t>
              </a:r>
            </a:p>
          </p:txBody>
        </p: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2DEFCC65-1D14-B4D6-8402-0DFEBF919ABC}"/>
              </a:ext>
            </a:extLst>
          </p:cNvPr>
          <p:cNvSpPr txBox="1"/>
          <p:nvPr/>
        </p:nvSpPr>
        <p:spPr>
          <a:xfrm>
            <a:off x="4429743" y="4052503"/>
            <a:ext cx="361141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100" b="1" dirty="0">
                <a:solidFill>
                  <a:srgbClr val="A3432F"/>
                </a:solidFill>
              </a:rPr>
              <a:t>Contexte météo particulier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4874B03-EF3B-A116-E9FA-465EBC2A7EFE}"/>
              </a:ext>
            </a:extLst>
          </p:cNvPr>
          <p:cNvSpPr txBox="1"/>
          <p:nvPr/>
        </p:nvSpPr>
        <p:spPr>
          <a:xfrm>
            <a:off x="3681826" y="4559758"/>
            <a:ext cx="5052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fr-FR" sz="1800" dirty="0"/>
              <a:t>Années sèches de 2019 à 2021 (moyenne de  330 mm/an, contexte semi-aride)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D4EA509-BE34-FBF8-D821-4A882703164E}"/>
              </a:ext>
            </a:extLst>
          </p:cNvPr>
          <p:cNvSpPr txBox="1"/>
          <p:nvPr/>
        </p:nvSpPr>
        <p:spPr>
          <a:xfrm>
            <a:off x="3681826" y="5209429"/>
            <a:ext cx="5134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fr-FR" sz="1800" dirty="0"/>
              <a:t>Une forte Evapotranspiration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D9EB13-C2CA-D5E3-B65B-584FF90D61CA}"/>
              </a:ext>
            </a:extLst>
          </p:cNvPr>
          <p:cNvSpPr txBox="1"/>
          <p:nvPr/>
        </p:nvSpPr>
        <p:spPr>
          <a:xfrm>
            <a:off x="3539148" y="2441330"/>
            <a:ext cx="5628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fr-FR" sz="1800" dirty="0"/>
              <a:t>Changement structurant sur le réseau hydraulique</a:t>
            </a:r>
          </a:p>
        </p:txBody>
      </p:sp>
      <p:sp>
        <p:nvSpPr>
          <p:cNvPr id="11" name="Flèche : bas 10">
            <a:extLst>
              <a:ext uri="{FF2B5EF4-FFF2-40B4-BE49-F238E27FC236}">
                <a16:creationId xmlns:a16="http://schemas.microsoft.com/office/drawing/2014/main" id="{15BCF641-1D8A-2C21-6CBA-AC27826AB898}"/>
              </a:ext>
            </a:extLst>
          </p:cNvPr>
          <p:cNvSpPr/>
          <p:nvPr/>
        </p:nvSpPr>
        <p:spPr>
          <a:xfrm rot="16200000">
            <a:off x="149877" y="5810606"/>
            <a:ext cx="914205" cy="829263"/>
          </a:xfrm>
          <a:prstGeom prst="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C42DE37-A867-1A05-0006-5A427D8E38E5}"/>
              </a:ext>
            </a:extLst>
          </p:cNvPr>
          <p:cNvSpPr txBox="1"/>
          <p:nvPr/>
        </p:nvSpPr>
        <p:spPr>
          <a:xfrm>
            <a:off x="1202547" y="5943676"/>
            <a:ext cx="58263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100" b="1" dirty="0"/>
              <a:t>Mortalité de plusieurs centaines d’hectares de vignes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2E93EA12-E34E-FD54-D432-CD0E8E6E851F}"/>
              </a:ext>
            </a:extLst>
          </p:cNvPr>
          <p:cNvGrpSpPr/>
          <p:nvPr/>
        </p:nvGrpSpPr>
        <p:grpSpPr>
          <a:xfrm>
            <a:off x="3658251" y="1825782"/>
            <a:ext cx="4968522" cy="415498"/>
            <a:chOff x="4757634" y="4014560"/>
            <a:chExt cx="3031671" cy="415498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736605A-4CC2-1AD2-40CC-B80C1FE1EE6B}"/>
                </a:ext>
              </a:extLst>
            </p:cNvPr>
            <p:cNvSpPr/>
            <p:nvPr/>
          </p:nvSpPr>
          <p:spPr>
            <a:xfrm>
              <a:off x="4757634" y="4026102"/>
              <a:ext cx="2989665" cy="392415"/>
            </a:xfrm>
            <a:prstGeom prst="rect">
              <a:avLst/>
            </a:prstGeom>
            <a:solidFill>
              <a:srgbClr val="F3E7C9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/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FEB45DA3-D187-B224-3B87-BE642E8435AB}"/>
                </a:ext>
              </a:extLst>
            </p:cNvPr>
            <p:cNvSpPr txBox="1"/>
            <p:nvPr/>
          </p:nvSpPr>
          <p:spPr>
            <a:xfrm>
              <a:off x="4799640" y="4014560"/>
              <a:ext cx="2989665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2100" b="1" dirty="0">
                  <a:solidFill>
                    <a:srgbClr val="A3432F"/>
                  </a:solidFill>
                </a:rPr>
                <a:t>Des pratiques agricoles en évolution</a:t>
              </a:r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9431D1D0-6305-4F0E-EC45-340E9FFA96F5}"/>
              </a:ext>
            </a:extLst>
          </p:cNvPr>
          <p:cNvSpPr txBox="1"/>
          <p:nvPr/>
        </p:nvSpPr>
        <p:spPr>
          <a:xfrm>
            <a:off x="3539148" y="2886903"/>
            <a:ext cx="5485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fr-FR" sz="1800" dirty="0"/>
              <a:t>Simplification du maillage agricole sur la dernière décennie (agrandissement de parcelles)</a:t>
            </a:r>
          </a:p>
        </p:txBody>
      </p:sp>
      <p:sp>
        <p:nvSpPr>
          <p:cNvPr id="18" name="Croix 17">
            <a:extLst>
              <a:ext uri="{FF2B5EF4-FFF2-40B4-BE49-F238E27FC236}">
                <a16:creationId xmlns:a16="http://schemas.microsoft.com/office/drawing/2014/main" id="{453F37F5-76A8-528D-D780-C016C9B164B6}"/>
              </a:ext>
            </a:extLst>
          </p:cNvPr>
          <p:cNvSpPr/>
          <p:nvPr/>
        </p:nvSpPr>
        <p:spPr>
          <a:xfrm>
            <a:off x="6064725" y="3599641"/>
            <a:ext cx="307109" cy="307109"/>
          </a:xfrm>
          <a:prstGeom prst="plus">
            <a:avLst>
              <a:gd name="adj" fmla="val 42171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6266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A0CB0350-0E34-438C-F7E5-A7B1FF81A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6D3AFA6-EED8-9696-132C-AC9344FE2B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52" y="1305707"/>
            <a:ext cx="3492995" cy="261974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980936B-8900-0088-6B97-6F972C0023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070" y="2756646"/>
            <a:ext cx="4930878" cy="369815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95338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8BE51CCC-2C1F-F41C-F824-FCE9D550A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6FC631A-A6F7-4DBD-6695-5D3D82226057}"/>
              </a:ext>
            </a:extLst>
          </p:cNvPr>
          <p:cNvSpPr txBox="1"/>
          <p:nvPr/>
        </p:nvSpPr>
        <p:spPr>
          <a:xfrm>
            <a:off x="9560" y="1035772"/>
            <a:ext cx="7142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>
                <a:solidFill>
                  <a:srgbClr val="0E3A32"/>
                </a:solidFill>
              </a:rPr>
              <a:t>Organisation d’une concertation d’urgence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D737B5-C331-10A3-C0F2-572B8CDAA2FF}"/>
              </a:ext>
            </a:extLst>
          </p:cNvPr>
          <p:cNvSpPr/>
          <p:nvPr/>
        </p:nvSpPr>
        <p:spPr>
          <a:xfrm>
            <a:off x="137797" y="1582874"/>
            <a:ext cx="4048440" cy="392415"/>
          </a:xfrm>
          <a:prstGeom prst="rect">
            <a:avLst/>
          </a:prstGeom>
          <a:solidFill>
            <a:srgbClr val="F3E7C9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3E4CA0B-44E6-9056-80A6-7DB56CA511CE}"/>
              </a:ext>
            </a:extLst>
          </p:cNvPr>
          <p:cNvSpPr txBox="1"/>
          <p:nvPr/>
        </p:nvSpPr>
        <p:spPr>
          <a:xfrm>
            <a:off x="265723" y="1589233"/>
            <a:ext cx="421067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100" b="1" dirty="0">
                <a:solidFill>
                  <a:srgbClr val="A3432F"/>
                </a:solidFill>
              </a:rPr>
              <a:t>Mobilisation forte du territoire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07AE9D2-C2CA-E418-C952-132AD5E6A7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01" y="2326539"/>
            <a:ext cx="8776998" cy="390800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78766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590720CD-7796-9C19-4DB5-734228CDF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4EE5DC0-D174-21C1-A64A-FFED78462CC0}"/>
              </a:ext>
            </a:extLst>
          </p:cNvPr>
          <p:cNvSpPr/>
          <p:nvPr/>
        </p:nvSpPr>
        <p:spPr>
          <a:xfrm>
            <a:off x="92098" y="1712090"/>
            <a:ext cx="5175882" cy="2653264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8B2868D-44CC-DDF1-D208-E03FCF30D4EF}"/>
              </a:ext>
            </a:extLst>
          </p:cNvPr>
          <p:cNvSpPr txBox="1"/>
          <p:nvPr/>
        </p:nvSpPr>
        <p:spPr>
          <a:xfrm>
            <a:off x="87570" y="1047322"/>
            <a:ext cx="8968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>
                <a:solidFill>
                  <a:srgbClr val="0E3A32"/>
                </a:solidFill>
              </a:rPr>
              <a:t>LE PLAN D’ACTION EAU, ZONES HUMIDES, SALINITE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B696B91-F3CC-9CF3-C62B-C1F90F4DF845}"/>
              </a:ext>
            </a:extLst>
          </p:cNvPr>
          <p:cNvSpPr txBox="1"/>
          <p:nvPr/>
        </p:nvSpPr>
        <p:spPr>
          <a:xfrm>
            <a:off x="206361" y="2354101"/>
            <a:ext cx="2941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Lutter</a:t>
            </a:r>
            <a:r>
              <a:rPr lang="fr-FR" sz="2000" dirty="0"/>
              <a:t> contra la salinité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562109D-BFBC-94A2-038F-ED7F0B0F34D8}"/>
              </a:ext>
            </a:extLst>
          </p:cNvPr>
          <p:cNvSpPr txBox="1"/>
          <p:nvPr/>
        </p:nvSpPr>
        <p:spPr>
          <a:xfrm>
            <a:off x="92097" y="1769986"/>
            <a:ext cx="514774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100" b="1" dirty="0"/>
              <a:t>Un plan d’actions avec l’ambition  de :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4FC44E1-DAA9-5A4A-AB18-4BD2B0E45699}"/>
              </a:ext>
            </a:extLst>
          </p:cNvPr>
          <p:cNvSpPr txBox="1"/>
          <p:nvPr/>
        </p:nvSpPr>
        <p:spPr>
          <a:xfrm>
            <a:off x="206361" y="2997895"/>
            <a:ext cx="29290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S’adapter</a:t>
            </a:r>
            <a:r>
              <a:rPr lang="fr-FR" sz="2000" dirty="0"/>
              <a:t> à la salinité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D9F082E-118F-3874-EFD0-7042E542524E}"/>
              </a:ext>
            </a:extLst>
          </p:cNvPr>
          <p:cNvSpPr txBox="1"/>
          <p:nvPr/>
        </p:nvSpPr>
        <p:spPr>
          <a:xfrm>
            <a:off x="206361" y="3641688"/>
            <a:ext cx="32579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Mieux </a:t>
            </a:r>
            <a:r>
              <a:rPr lang="fr-FR" sz="2000" b="1" dirty="0"/>
              <a:t>connaitre</a:t>
            </a:r>
            <a:r>
              <a:rPr lang="fr-FR" sz="2000" dirty="0"/>
              <a:t> la salinité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6387DD8C-23D3-CD53-CCB9-56F1C17F39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7346" y="2354101"/>
            <a:ext cx="4710293" cy="436438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6888552-182E-FAAC-3D9E-2D37D59F1F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3949">
            <a:off x="1454532" y="4120805"/>
            <a:ext cx="1698809" cy="233367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308A2C6B-CDB7-83C7-6737-1BC0FF7CDE89}"/>
              </a:ext>
            </a:extLst>
          </p:cNvPr>
          <p:cNvSpPr txBox="1"/>
          <p:nvPr/>
        </p:nvSpPr>
        <p:spPr>
          <a:xfrm>
            <a:off x="6667075" y="1966332"/>
            <a:ext cx="22798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800" i="1" dirty="0"/>
              <a:t>Périmètre de travail</a:t>
            </a:r>
          </a:p>
        </p:txBody>
      </p:sp>
    </p:spTree>
    <p:extLst>
      <p:ext uri="{BB962C8B-B14F-4D97-AF65-F5344CB8AC3E}">
        <p14:creationId xmlns:p14="http://schemas.microsoft.com/office/powerpoint/2010/main" val="1541036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D76AB538-C53B-D697-0235-43733B175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9930FDA-D0C6-9307-0459-CE1719212792}"/>
              </a:ext>
            </a:extLst>
          </p:cNvPr>
          <p:cNvSpPr/>
          <p:nvPr/>
        </p:nvSpPr>
        <p:spPr>
          <a:xfrm>
            <a:off x="92098" y="1712090"/>
            <a:ext cx="5175882" cy="2653264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787D69D-7091-C334-0A1B-4C995DEF666F}"/>
              </a:ext>
            </a:extLst>
          </p:cNvPr>
          <p:cNvSpPr txBox="1"/>
          <p:nvPr/>
        </p:nvSpPr>
        <p:spPr>
          <a:xfrm>
            <a:off x="87570" y="1047322"/>
            <a:ext cx="8968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>
                <a:solidFill>
                  <a:srgbClr val="0E3A32"/>
                </a:solidFill>
              </a:rPr>
              <a:t>LE PLAN D’ACTION EAU, ZONES HUMIDES, SALINITE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DDCFD61-DF0D-B25B-437B-6C9D8859DEEB}"/>
              </a:ext>
            </a:extLst>
          </p:cNvPr>
          <p:cNvSpPr txBox="1"/>
          <p:nvPr/>
        </p:nvSpPr>
        <p:spPr>
          <a:xfrm>
            <a:off x="206361" y="2354101"/>
            <a:ext cx="2941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Lutter</a:t>
            </a:r>
            <a:r>
              <a:rPr lang="fr-FR" sz="2000" dirty="0"/>
              <a:t> contra la salinité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2621A0A-FA37-FD9B-A49F-699E1BA8C1BA}"/>
              </a:ext>
            </a:extLst>
          </p:cNvPr>
          <p:cNvSpPr txBox="1"/>
          <p:nvPr/>
        </p:nvSpPr>
        <p:spPr>
          <a:xfrm>
            <a:off x="92097" y="1769986"/>
            <a:ext cx="514774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100" b="1" dirty="0"/>
              <a:t>Un plan d’actions avec l’ambition  de :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EB314DE-4E35-7B42-2B73-0070980AA291}"/>
              </a:ext>
            </a:extLst>
          </p:cNvPr>
          <p:cNvSpPr txBox="1"/>
          <p:nvPr/>
        </p:nvSpPr>
        <p:spPr>
          <a:xfrm>
            <a:off x="206361" y="2997895"/>
            <a:ext cx="29290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S’adapter</a:t>
            </a:r>
            <a:r>
              <a:rPr lang="fr-FR" sz="2000" dirty="0"/>
              <a:t> à la salinité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D16073B-CCFE-1BB9-96DB-213F22FB3A29}"/>
              </a:ext>
            </a:extLst>
          </p:cNvPr>
          <p:cNvSpPr txBox="1"/>
          <p:nvPr/>
        </p:nvSpPr>
        <p:spPr>
          <a:xfrm>
            <a:off x="206361" y="3641688"/>
            <a:ext cx="32579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Mieux </a:t>
            </a:r>
            <a:r>
              <a:rPr lang="fr-FR" sz="2000" b="1" dirty="0"/>
              <a:t>connaitre</a:t>
            </a:r>
            <a:r>
              <a:rPr lang="fr-FR" sz="2000" dirty="0"/>
              <a:t> la salinité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290AB97-0557-A548-40CE-4D8B9B6492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758" y="2055059"/>
            <a:ext cx="3768518" cy="2319184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15C51404-A26B-47B6-F0FA-E24C7FC26141}"/>
              </a:ext>
            </a:extLst>
          </p:cNvPr>
          <p:cNvGrpSpPr/>
          <p:nvPr/>
        </p:nvGrpSpPr>
        <p:grpSpPr>
          <a:xfrm>
            <a:off x="5905520" y="1579869"/>
            <a:ext cx="2872399" cy="415498"/>
            <a:chOff x="7248421" y="1139787"/>
            <a:chExt cx="3829865" cy="55399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F831EF7-64D4-6B32-21B1-07EBC00766A9}"/>
                </a:ext>
              </a:extLst>
            </p:cNvPr>
            <p:cNvSpPr/>
            <p:nvPr/>
          </p:nvSpPr>
          <p:spPr>
            <a:xfrm>
              <a:off x="7248422" y="1139787"/>
              <a:ext cx="3698158" cy="523220"/>
            </a:xfrm>
            <a:prstGeom prst="rect">
              <a:avLst/>
            </a:prstGeom>
            <a:solidFill>
              <a:srgbClr val="F3E7C9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/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ECBD3571-6A56-DBA9-E38C-F5B74E17B731}"/>
                </a:ext>
              </a:extLst>
            </p:cNvPr>
            <p:cNvSpPr txBox="1"/>
            <p:nvPr/>
          </p:nvSpPr>
          <p:spPr>
            <a:xfrm>
              <a:off x="7248421" y="1139787"/>
              <a:ext cx="382986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100" b="1" dirty="0">
                  <a:solidFill>
                    <a:srgbClr val="A3432F"/>
                  </a:solidFill>
                </a:rPr>
                <a:t>3 axes principaux</a:t>
              </a:r>
            </a:p>
          </p:txBody>
        </p: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D06A5D14-C236-C786-E053-AD3858EC169B}"/>
              </a:ext>
            </a:extLst>
          </p:cNvPr>
          <p:cNvSpPr txBox="1"/>
          <p:nvPr/>
        </p:nvSpPr>
        <p:spPr>
          <a:xfrm>
            <a:off x="4611698" y="4540970"/>
            <a:ext cx="446599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100" b="1" dirty="0">
                <a:solidFill>
                  <a:srgbClr val="A3432F"/>
                </a:solidFill>
              </a:rPr>
              <a:t>« Animé et piloté par le SMCG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A01EA38-8C00-4E25-9E49-27ECA8FF5A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59" y="5502809"/>
            <a:ext cx="5022420" cy="1064895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sp>
        <p:nvSpPr>
          <p:cNvPr id="14" name="Flèche : virage 13">
            <a:extLst>
              <a:ext uri="{FF2B5EF4-FFF2-40B4-BE49-F238E27FC236}">
                <a16:creationId xmlns:a16="http://schemas.microsoft.com/office/drawing/2014/main" id="{0C6CB54D-5174-7725-57C2-A4CB4914E5AE}"/>
              </a:ext>
            </a:extLst>
          </p:cNvPr>
          <p:cNvSpPr/>
          <p:nvPr/>
        </p:nvSpPr>
        <p:spPr>
          <a:xfrm rot="10800000">
            <a:off x="5366758" y="5502809"/>
            <a:ext cx="926033" cy="739781"/>
          </a:xfrm>
          <a:prstGeom prst="bentArrow">
            <a:avLst>
              <a:gd name="adj1" fmla="val 16122"/>
              <a:gd name="adj2" fmla="val 20939"/>
              <a:gd name="adj3" fmla="val 25000"/>
              <a:gd name="adj4" fmla="val 43750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>
              <a:solidFill>
                <a:schemeClr val="tx1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000708A-C69F-AA61-11A9-9FA0BA120186}"/>
              </a:ext>
            </a:extLst>
          </p:cNvPr>
          <p:cNvSpPr txBox="1"/>
          <p:nvPr/>
        </p:nvSpPr>
        <p:spPr>
          <a:xfrm>
            <a:off x="6482369" y="5411035"/>
            <a:ext cx="2142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i="1" dirty="0"/>
              <a:t>Une vingtaine de partenaires engagés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8838AA6-9223-813B-BD5A-71A9962C6B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3949">
            <a:off x="3627261" y="2323833"/>
            <a:ext cx="1538985" cy="21141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34955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92541F33-0AE9-D166-4295-E0635C4ED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AB335F-F87D-809C-6CA1-5E2D2266EB0B}"/>
              </a:ext>
            </a:extLst>
          </p:cNvPr>
          <p:cNvSpPr/>
          <p:nvPr/>
        </p:nvSpPr>
        <p:spPr>
          <a:xfrm>
            <a:off x="628074" y="1712091"/>
            <a:ext cx="5126181" cy="45031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B1055DE-3387-51C3-D7B7-D328F751BE1D}"/>
              </a:ext>
            </a:extLst>
          </p:cNvPr>
          <p:cNvSpPr txBox="1"/>
          <p:nvPr/>
        </p:nvSpPr>
        <p:spPr>
          <a:xfrm>
            <a:off x="0" y="1110696"/>
            <a:ext cx="9800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>
                <a:solidFill>
                  <a:srgbClr val="0E3A32"/>
                </a:solidFill>
              </a:rPr>
              <a:t>EXEMPLE D’ACTION : état des lieux du réseau hydraulique en CG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0A8E382-1292-FE86-1F26-A863E3C9509C}"/>
              </a:ext>
            </a:extLst>
          </p:cNvPr>
          <p:cNvSpPr txBox="1"/>
          <p:nvPr/>
        </p:nvSpPr>
        <p:spPr>
          <a:xfrm>
            <a:off x="628075" y="1769986"/>
            <a:ext cx="522463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100" b="1" dirty="0"/>
              <a:t>Action portée par le SMCG et la CA30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67F4A1B-6462-75F8-01E3-45E53BBC613A}"/>
              </a:ext>
            </a:extLst>
          </p:cNvPr>
          <p:cNvSpPr txBox="1"/>
          <p:nvPr/>
        </p:nvSpPr>
        <p:spPr>
          <a:xfrm>
            <a:off x="190344" y="2448367"/>
            <a:ext cx="88656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fr-FR" sz="2000" dirty="0"/>
              <a:t>Un contexte hydraulique camarguais unique (réseaux, digues, ASA, etc.)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AE36B3F-62A5-9791-9FED-C89FD7F4F951}"/>
              </a:ext>
            </a:extLst>
          </p:cNvPr>
          <p:cNvSpPr txBox="1"/>
          <p:nvPr/>
        </p:nvSpPr>
        <p:spPr>
          <a:xfrm>
            <a:off x="190345" y="2944648"/>
            <a:ext cx="8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fr-FR" sz="2000" dirty="0"/>
              <a:t>Mise en place d’enquêtes auprès des gestionnaires hydrauliques principaux : ASA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D23D199-1ABC-F071-B43C-7186DE6D125E}"/>
              </a:ext>
            </a:extLst>
          </p:cNvPr>
          <p:cNvSpPr txBox="1"/>
          <p:nvPr/>
        </p:nvSpPr>
        <p:spPr>
          <a:xfrm>
            <a:off x="162356" y="4904180"/>
            <a:ext cx="868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Objectif : mieux connaitre le réseau hydraulique d’amenée d’eau douce en Camargue Gardoise</a:t>
            </a:r>
          </a:p>
        </p:txBody>
      </p:sp>
      <p:sp>
        <p:nvSpPr>
          <p:cNvPr id="8" name="Flèche : bas 7">
            <a:extLst>
              <a:ext uri="{FF2B5EF4-FFF2-40B4-BE49-F238E27FC236}">
                <a16:creationId xmlns:a16="http://schemas.microsoft.com/office/drawing/2014/main" id="{6F88585A-B76B-AC22-CFFE-494C4E858434}"/>
              </a:ext>
            </a:extLst>
          </p:cNvPr>
          <p:cNvSpPr/>
          <p:nvPr/>
        </p:nvSpPr>
        <p:spPr>
          <a:xfrm>
            <a:off x="4143786" y="3941122"/>
            <a:ext cx="778917" cy="674470"/>
          </a:xfrm>
          <a:prstGeom prst="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/>
          </a:p>
        </p:txBody>
      </p:sp>
    </p:spTree>
    <p:extLst>
      <p:ext uri="{BB962C8B-B14F-4D97-AF65-F5344CB8AC3E}">
        <p14:creationId xmlns:p14="http://schemas.microsoft.com/office/powerpoint/2010/main" val="2060639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ADA3ABFF-DEAA-C216-343E-55B9D7348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66A6C6-267E-8306-001F-D10215E4A282}"/>
              </a:ext>
            </a:extLst>
          </p:cNvPr>
          <p:cNvSpPr/>
          <p:nvPr/>
        </p:nvSpPr>
        <p:spPr>
          <a:xfrm>
            <a:off x="269060" y="1667295"/>
            <a:ext cx="6892248" cy="45031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FD087EB-182A-D843-A534-7B7CBAFFE57C}"/>
              </a:ext>
            </a:extLst>
          </p:cNvPr>
          <p:cNvSpPr txBox="1"/>
          <p:nvPr/>
        </p:nvSpPr>
        <p:spPr>
          <a:xfrm>
            <a:off x="360218" y="1708664"/>
            <a:ext cx="689224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100" b="1" dirty="0"/>
              <a:t>Les réalités et freins identifiés suite aux enquêtes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93FC693-7735-E45D-9E81-4005B24C9FB7}"/>
              </a:ext>
            </a:extLst>
          </p:cNvPr>
          <p:cNvSpPr txBox="1"/>
          <p:nvPr/>
        </p:nvSpPr>
        <p:spPr>
          <a:xfrm>
            <a:off x="57584" y="2296608"/>
            <a:ext cx="828350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100" u="sng" dirty="0"/>
              <a:t>Un réseau globalement vétuste qui sert pourtant de nombreux rôles :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fr-FR" sz="2000" dirty="0"/>
              <a:t>Apport vitale d’eau douce pour les sols et milieux naturels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fr-FR" sz="2000" dirty="0"/>
              <a:t>Pérennisation de l’agriculture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fr-FR" sz="2000" dirty="0"/>
              <a:t>Ressuyage des crues et protection de certaines zones basses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70587B6-F480-D831-56B5-3D00A68E64AE}"/>
              </a:ext>
            </a:extLst>
          </p:cNvPr>
          <p:cNvSpPr txBox="1"/>
          <p:nvPr/>
        </p:nvSpPr>
        <p:spPr>
          <a:xfrm>
            <a:off x="57584" y="4137604"/>
            <a:ext cx="8283509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100" u="sng" dirty="0"/>
              <a:t>Une gouvernance encore trop peu organisée :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fr-FR" sz="2000" dirty="0"/>
              <a:t>Peu de mutualisation entre ASA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fr-FR" sz="2000" dirty="0"/>
              <a:t>Beaucoup de bénévolat de la part des Présidents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23ACC1A-2A8F-B7E9-61EB-E942E8A19E0F}"/>
              </a:ext>
            </a:extLst>
          </p:cNvPr>
          <p:cNvSpPr txBox="1"/>
          <p:nvPr/>
        </p:nvSpPr>
        <p:spPr>
          <a:xfrm>
            <a:off x="57584" y="5424710"/>
            <a:ext cx="82835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100" u="sng" dirty="0"/>
              <a:t>Une multitude de problèmes spécifiques et une complexité du terrain peu connu des pouvoirs publics et des gestionnaires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D9F587-BF96-67DC-4D7D-74F2EA5E45E5}"/>
              </a:ext>
            </a:extLst>
          </p:cNvPr>
          <p:cNvSpPr txBox="1"/>
          <p:nvPr/>
        </p:nvSpPr>
        <p:spPr>
          <a:xfrm>
            <a:off x="0" y="1110696"/>
            <a:ext cx="9800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>
                <a:solidFill>
                  <a:srgbClr val="0E3A32"/>
                </a:solidFill>
              </a:rPr>
              <a:t>EXEMPLE D’ACTION : état des lieux du réseau hydraulique en CG</a:t>
            </a:r>
          </a:p>
        </p:txBody>
      </p:sp>
    </p:spTree>
    <p:extLst>
      <p:ext uri="{BB962C8B-B14F-4D97-AF65-F5344CB8AC3E}">
        <p14:creationId xmlns:p14="http://schemas.microsoft.com/office/powerpoint/2010/main" val="3362513688"/>
      </p:ext>
    </p:extLst>
  </p:cSld>
  <p:clrMapOvr>
    <a:masterClrMapping/>
  </p:clrMapOvr>
</p:sld>
</file>

<file path=ppt/theme/theme1.xml><?xml version="1.0" encoding="utf-8"?>
<a:theme xmlns:a="http://schemas.openxmlformats.org/drawingml/2006/main" name="MODELE DIAPO gestion eau">
  <a:themeElements>
    <a:clrScheme name="Thèm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</TotalTime>
  <Words>493</Words>
  <Application>Microsoft Office PowerPoint</Application>
  <PresentationFormat>Affichage à l'écran (4:3)</PresentationFormat>
  <Paragraphs>73</Paragraphs>
  <Slides>12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9" baseType="lpstr">
      <vt:lpstr>Arial</vt:lpstr>
      <vt:lpstr>Helvetica Neue</vt:lpstr>
      <vt:lpstr>Calibri</vt:lpstr>
      <vt:lpstr>HelveticaNeueLT Std</vt:lpstr>
      <vt:lpstr>Aptos Display</vt:lpstr>
      <vt:lpstr>Wingdings</vt:lpstr>
      <vt:lpstr>MODELE DIAPO gestion eau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Sonia Pagès</dc:creator>
  <cp:lastModifiedBy>Kyrian MEDJKAL</cp:lastModifiedBy>
  <cp:revision>58</cp:revision>
  <cp:lastPrinted>2025-02-14T10:12:37Z</cp:lastPrinted>
  <dcterms:created xsi:type="dcterms:W3CDTF">2016-06-13T14:58:13Z</dcterms:created>
  <dcterms:modified xsi:type="dcterms:W3CDTF">2026-06-16T09:29:05Z</dcterms:modified>
</cp:coreProperties>
</file>