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75" r:id="rId3"/>
    <p:sldId id="274" r:id="rId4"/>
    <p:sldId id="257" r:id="rId5"/>
    <p:sldId id="260" r:id="rId6"/>
    <p:sldId id="273" r:id="rId7"/>
    <p:sldId id="265" r:id="rId8"/>
    <p:sldId id="259" r:id="rId9"/>
    <p:sldId id="258" r:id="rId10"/>
    <p:sldId id="276" r:id="rId11"/>
    <p:sldId id="263" r:id="rId12"/>
    <p:sldId id="262" r:id="rId13"/>
    <p:sldId id="269" r:id="rId14"/>
    <p:sldId id="267" r:id="rId1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066" y="1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449AFA-5330-4A4D-9F9D-E881FF676409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EED06EA-E8CE-44BB-A1D0-F60034FDC632}">
      <dgm:prSet phldrT="[Texte]" custT="1"/>
      <dgm:spPr>
        <a:solidFill>
          <a:srgbClr val="590000"/>
        </a:solidFill>
      </dgm:spPr>
      <dgm:t>
        <a:bodyPr/>
        <a:lstStyle/>
        <a:p>
          <a:r>
            <a:rPr lang="fr-FR" sz="1600" b="1" dirty="0"/>
            <a:t>Diagnostic</a:t>
          </a:r>
        </a:p>
      </dgm:t>
    </dgm:pt>
    <dgm:pt modelId="{11CEAD5B-8055-4FF8-AA6B-4E1FAFD5A3D5}" type="parTrans" cxnId="{993F7950-911B-4C55-A8AC-AF87D25EDD13}">
      <dgm:prSet/>
      <dgm:spPr/>
      <dgm:t>
        <a:bodyPr/>
        <a:lstStyle/>
        <a:p>
          <a:endParaRPr lang="fr-FR"/>
        </a:p>
      </dgm:t>
    </dgm:pt>
    <dgm:pt modelId="{D87EA153-F517-4583-8128-51663BC287F3}" type="sibTrans" cxnId="{993F7950-911B-4C55-A8AC-AF87D25EDD13}">
      <dgm:prSet/>
      <dgm:spPr/>
      <dgm:t>
        <a:bodyPr/>
        <a:lstStyle/>
        <a:p>
          <a:endParaRPr lang="fr-FR"/>
        </a:p>
      </dgm:t>
    </dgm:pt>
    <dgm:pt modelId="{40513567-64C8-4122-AE83-1D9298A0E910}">
      <dgm:prSet phldrT="[Texte]" custT="1"/>
      <dgm:spPr/>
      <dgm:t>
        <a:bodyPr/>
        <a:lstStyle/>
        <a:p>
          <a:r>
            <a:rPr lang="fr-FR" sz="1400" b="1" u="none" dirty="0"/>
            <a:t>Disponibilité de la ressource</a:t>
          </a:r>
        </a:p>
      </dgm:t>
    </dgm:pt>
    <dgm:pt modelId="{751762F5-5B51-4D7E-B27C-E417D3D39DAC}" type="parTrans" cxnId="{B017B91E-00CB-4281-9C8C-816A5BF8C6DD}">
      <dgm:prSet/>
      <dgm:spPr/>
      <dgm:t>
        <a:bodyPr/>
        <a:lstStyle/>
        <a:p>
          <a:endParaRPr lang="fr-FR"/>
        </a:p>
      </dgm:t>
    </dgm:pt>
    <dgm:pt modelId="{7FC0FBD5-4B50-450C-AB2B-DBC29112C263}" type="sibTrans" cxnId="{B017B91E-00CB-4281-9C8C-816A5BF8C6DD}">
      <dgm:prSet/>
      <dgm:spPr/>
      <dgm:t>
        <a:bodyPr/>
        <a:lstStyle/>
        <a:p>
          <a:endParaRPr lang="fr-FR"/>
        </a:p>
      </dgm:t>
    </dgm:pt>
    <dgm:pt modelId="{723A96D0-8797-414B-809E-5C865EBA1D63}">
      <dgm:prSet phldrT="[Texte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fr-FR" sz="1400" b="1" u="none" dirty="0"/>
            <a:t>Etat des lieux agricole </a:t>
          </a:r>
        </a:p>
      </dgm:t>
    </dgm:pt>
    <dgm:pt modelId="{BC9BDC7E-C47C-426E-BED7-C8EF857DBFB1}" type="parTrans" cxnId="{9D4E405F-FE5C-4229-BF3C-D4FAFA0965BF}">
      <dgm:prSet/>
      <dgm:spPr/>
      <dgm:t>
        <a:bodyPr/>
        <a:lstStyle/>
        <a:p>
          <a:endParaRPr lang="fr-FR"/>
        </a:p>
      </dgm:t>
    </dgm:pt>
    <dgm:pt modelId="{5610F748-F8A3-481B-9E09-74D4DD98F288}" type="sibTrans" cxnId="{9D4E405F-FE5C-4229-BF3C-D4FAFA0965BF}">
      <dgm:prSet/>
      <dgm:spPr/>
      <dgm:t>
        <a:bodyPr/>
        <a:lstStyle/>
        <a:p>
          <a:endParaRPr lang="fr-FR"/>
        </a:p>
      </dgm:t>
    </dgm:pt>
    <dgm:pt modelId="{819B0552-59E6-4D80-BFA5-E5D8B45524AC}">
      <dgm:prSet phldrT="[Texte]" custT="1"/>
      <dgm:spPr/>
      <dgm:t>
        <a:bodyPr/>
        <a:lstStyle/>
        <a:p>
          <a:r>
            <a:rPr lang="fr-FR" sz="1400" b="1" u="none" dirty="0"/>
            <a:t>Etat de l’art des modalités d’adaptation au changement climatique</a:t>
          </a:r>
        </a:p>
      </dgm:t>
    </dgm:pt>
    <dgm:pt modelId="{D473B99D-30AC-4333-BF9E-85ED46EF392F}" type="parTrans" cxnId="{82DA2251-FD3D-4116-B8A1-6EFACF1E87A7}">
      <dgm:prSet/>
      <dgm:spPr/>
      <dgm:t>
        <a:bodyPr/>
        <a:lstStyle/>
        <a:p>
          <a:endParaRPr lang="fr-FR"/>
        </a:p>
      </dgm:t>
    </dgm:pt>
    <dgm:pt modelId="{F54097E8-086B-435B-B0A4-8EE436A31158}" type="sibTrans" cxnId="{82DA2251-FD3D-4116-B8A1-6EFACF1E87A7}">
      <dgm:prSet/>
      <dgm:spPr/>
      <dgm:t>
        <a:bodyPr/>
        <a:lstStyle/>
        <a:p>
          <a:endParaRPr lang="fr-FR"/>
        </a:p>
      </dgm:t>
    </dgm:pt>
    <dgm:pt modelId="{A5996047-6ABF-4790-800A-F989D82CCA73}">
      <dgm:prSet phldrT="[Texte]" custT="1"/>
      <dgm:spPr>
        <a:solidFill>
          <a:srgbClr val="CD5A3B"/>
        </a:solidFill>
      </dgm:spPr>
      <dgm:t>
        <a:bodyPr/>
        <a:lstStyle/>
        <a:p>
          <a:r>
            <a:rPr lang="fr-FR" sz="1400" b="1" u="none" dirty="0"/>
            <a:t>Mobilisation des professionnels</a:t>
          </a:r>
        </a:p>
      </dgm:t>
    </dgm:pt>
    <dgm:pt modelId="{34B13C2C-E803-4A3A-9BB6-CA41B0966BDD}" type="parTrans" cxnId="{77090FA1-B59B-4839-AC39-C380D813ADFA}">
      <dgm:prSet/>
      <dgm:spPr/>
      <dgm:t>
        <a:bodyPr/>
        <a:lstStyle/>
        <a:p>
          <a:endParaRPr lang="fr-FR"/>
        </a:p>
      </dgm:t>
    </dgm:pt>
    <dgm:pt modelId="{CB5A5CC4-9A9D-4411-AB74-6D303BA9EE7A}" type="sibTrans" cxnId="{77090FA1-B59B-4839-AC39-C380D813ADFA}">
      <dgm:prSet/>
      <dgm:spPr/>
      <dgm:t>
        <a:bodyPr/>
        <a:lstStyle/>
        <a:p>
          <a:endParaRPr lang="fr-FR"/>
        </a:p>
      </dgm:t>
    </dgm:pt>
    <dgm:pt modelId="{1687C1C0-C254-4094-A726-E854CCAF63F2}" type="pres">
      <dgm:prSet presAssocID="{B5449AFA-5330-4A4D-9F9D-E881FF67640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A297248-1338-4E7B-96F7-08CE055A4667}" type="pres">
      <dgm:prSet presAssocID="{5EED06EA-E8CE-44BB-A1D0-F60034FDC632}" presName="centerShape" presStyleLbl="node0" presStyleIdx="0" presStyleCnt="1" custScaleX="77698" custScaleY="60930" custLinFactNeighborX="2510" custLinFactNeighborY="346"/>
      <dgm:spPr/>
    </dgm:pt>
    <dgm:pt modelId="{A89BC0D8-FA67-41B9-9EBB-A43E70B5EC11}" type="pres">
      <dgm:prSet presAssocID="{40513567-64C8-4122-AE83-1D9298A0E910}" presName="node" presStyleLbl="node1" presStyleIdx="0" presStyleCnt="4" custScaleX="116969" custScaleY="110497" custRadScaleRad="74175" custRadScaleInc="3792">
        <dgm:presLayoutVars>
          <dgm:bulletEnabled val="1"/>
        </dgm:presLayoutVars>
      </dgm:prSet>
      <dgm:spPr/>
    </dgm:pt>
    <dgm:pt modelId="{CEC30EAB-5C41-4A8C-AB3F-2F025B152F60}" type="pres">
      <dgm:prSet presAssocID="{40513567-64C8-4122-AE83-1D9298A0E910}" presName="dummy" presStyleCnt="0"/>
      <dgm:spPr/>
    </dgm:pt>
    <dgm:pt modelId="{CC5DC58F-527A-4156-9DB0-67075A8F67AE}" type="pres">
      <dgm:prSet presAssocID="{7FC0FBD5-4B50-450C-AB2B-DBC29112C263}" presName="sibTrans" presStyleLbl="sibTrans2D1" presStyleIdx="0" presStyleCnt="4" custScaleX="78324" custScaleY="73422"/>
      <dgm:spPr/>
    </dgm:pt>
    <dgm:pt modelId="{8450C171-67FF-44BA-B8D1-AB34DA6526FA}" type="pres">
      <dgm:prSet presAssocID="{723A96D0-8797-414B-809E-5C865EBA1D63}" presName="node" presStyleLbl="node1" presStyleIdx="1" presStyleCnt="4" custScaleX="116134" custScaleY="106915" custRadScaleRad="82446" custRadScaleInc="-8119">
        <dgm:presLayoutVars>
          <dgm:bulletEnabled val="1"/>
        </dgm:presLayoutVars>
      </dgm:prSet>
      <dgm:spPr/>
    </dgm:pt>
    <dgm:pt modelId="{4BDA2D2F-BA06-44BE-A4DC-460DCE2C52FB}" type="pres">
      <dgm:prSet presAssocID="{723A96D0-8797-414B-809E-5C865EBA1D63}" presName="dummy" presStyleCnt="0"/>
      <dgm:spPr/>
    </dgm:pt>
    <dgm:pt modelId="{65FDE531-7124-4441-843B-A4F52E98E9C5}" type="pres">
      <dgm:prSet presAssocID="{5610F748-F8A3-481B-9E09-74D4DD98F288}" presName="sibTrans" presStyleLbl="sibTrans2D1" presStyleIdx="1" presStyleCnt="4" custScaleX="79459" custScaleY="73712"/>
      <dgm:spPr/>
    </dgm:pt>
    <dgm:pt modelId="{E1BB2C99-1F8F-4514-879C-51CFCD86CCB9}" type="pres">
      <dgm:prSet presAssocID="{819B0552-59E6-4D80-BFA5-E5D8B45524AC}" presName="node" presStyleLbl="node1" presStyleIdx="2" presStyleCnt="4" custScaleX="134842" custScaleY="125099" custRadScaleRad="81791" custRadScaleInc="-8195">
        <dgm:presLayoutVars>
          <dgm:bulletEnabled val="1"/>
        </dgm:presLayoutVars>
      </dgm:prSet>
      <dgm:spPr/>
    </dgm:pt>
    <dgm:pt modelId="{76485A73-CD5D-419F-9929-BE79C34DA7C7}" type="pres">
      <dgm:prSet presAssocID="{819B0552-59E6-4D80-BFA5-E5D8B45524AC}" presName="dummy" presStyleCnt="0"/>
      <dgm:spPr/>
    </dgm:pt>
    <dgm:pt modelId="{3FF4BC17-6CE4-435E-93F7-0EBBA57DBF37}" type="pres">
      <dgm:prSet presAssocID="{F54097E8-086B-435B-B0A4-8EE436A31158}" presName="sibTrans" presStyleLbl="sibTrans2D1" presStyleIdx="2" presStyleCnt="4" custScaleX="80256" custScaleY="77308"/>
      <dgm:spPr/>
    </dgm:pt>
    <dgm:pt modelId="{C9B48F9B-071C-45BD-B685-DF7B796EEB02}" type="pres">
      <dgm:prSet presAssocID="{A5996047-6ABF-4790-800A-F989D82CCA73}" presName="node" presStyleLbl="node1" presStyleIdx="3" presStyleCnt="4" custScaleX="119454" custScaleY="109979" custRadScaleRad="80048" custRadScaleInc="5949">
        <dgm:presLayoutVars>
          <dgm:bulletEnabled val="1"/>
        </dgm:presLayoutVars>
      </dgm:prSet>
      <dgm:spPr/>
    </dgm:pt>
    <dgm:pt modelId="{9A1A8046-7F8C-4202-8031-0486C8F1D821}" type="pres">
      <dgm:prSet presAssocID="{A5996047-6ABF-4790-800A-F989D82CCA73}" presName="dummy" presStyleCnt="0"/>
      <dgm:spPr/>
    </dgm:pt>
    <dgm:pt modelId="{4F426793-6C57-4F85-BA08-3631A28D23C0}" type="pres">
      <dgm:prSet presAssocID="{CB5A5CC4-9A9D-4411-AB74-6D303BA9EE7A}" presName="sibTrans" presStyleLbl="sibTrans2D1" presStyleIdx="3" presStyleCnt="4" custScaleX="82729" custScaleY="74185"/>
      <dgm:spPr/>
    </dgm:pt>
  </dgm:ptLst>
  <dgm:cxnLst>
    <dgm:cxn modelId="{B017B91E-00CB-4281-9C8C-816A5BF8C6DD}" srcId="{5EED06EA-E8CE-44BB-A1D0-F60034FDC632}" destId="{40513567-64C8-4122-AE83-1D9298A0E910}" srcOrd="0" destOrd="0" parTransId="{751762F5-5B51-4D7E-B27C-E417D3D39DAC}" sibTransId="{7FC0FBD5-4B50-450C-AB2B-DBC29112C263}"/>
    <dgm:cxn modelId="{CBA99D23-0F2E-413D-A027-233957C4C710}" type="presOf" srcId="{723A96D0-8797-414B-809E-5C865EBA1D63}" destId="{8450C171-67FF-44BA-B8D1-AB34DA6526FA}" srcOrd="0" destOrd="0" presId="urn:microsoft.com/office/officeart/2005/8/layout/radial6"/>
    <dgm:cxn modelId="{9C73C85C-0A02-4416-95D4-92FEA286C62E}" type="presOf" srcId="{5EED06EA-E8CE-44BB-A1D0-F60034FDC632}" destId="{FA297248-1338-4E7B-96F7-08CE055A4667}" srcOrd="0" destOrd="0" presId="urn:microsoft.com/office/officeart/2005/8/layout/radial6"/>
    <dgm:cxn modelId="{B5726D5E-4835-4321-AA2F-82F0C31F0FD8}" type="presOf" srcId="{CB5A5CC4-9A9D-4411-AB74-6D303BA9EE7A}" destId="{4F426793-6C57-4F85-BA08-3631A28D23C0}" srcOrd="0" destOrd="0" presId="urn:microsoft.com/office/officeart/2005/8/layout/radial6"/>
    <dgm:cxn modelId="{9D4E405F-FE5C-4229-BF3C-D4FAFA0965BF}" srcId="{5EED06EA-E8CE-44BB-A1D0-F60034FDC632}" destId="{723A96D0-8797-414B-809E-5C865EBA1D63}" srcOrd="1" destOrd="0" parTransId="{BC9BDC7E-C47C-426E-BED7-C8EF857DBFB1}" sibTransId="{5610F748-F8A3-481B-9E09-74D4DD98F288}"/>
    <dgm:cxn modelId="{6B9EF143-D0BF-41F2-8073-3238D417A6C9}" type="presOf" srcId="{7FC0FBD5-4B50-450C-AB2B-DBC29112C263}" destId="{CC5DC58F-527A-4156-9DB0-67075A8F67AE}" srcOrd="0" destOrd="0" presId="urn:microsoft.com/office/officeart/2005/8/layout/radial6"/>
    <dgm:cxn modelId="{F1D83747-03F3-4AA4-BD96-420A81E0ED09}" type="presOf" srcId="{40513567-64C8-4122-AE83-1D9298A0E910}" destId="{A89BC0D8-FA67-41B9-9EBB-A43E70B5EC11}" srcOrd="0" destOrd="0" presId="urn:microsoft.com/office/officeart/2005/8/layout/radial6"/>
    <dgm:cxn modelId="{993F7950-911B-4C55-A8AC-AF87D25EDD13}" srcId="{B5449AFA-5330-4A4D-9F9D-E881FF676409}" destId="{5EED06EA-E8CE-44BB-A1D0-F60034FDC632}" srcOrd="0" destOrd="0" parTransId="{11CEAD5B-8055-4FF8-AA6B-4E1FAFD5A3D5}" sibTransId="{D87EA153-F517-4583-8128-51663BC287F3}"/>
    <dgm:cxn modelId="{82DA2251-FD3D-4116-B8A1-6EFACF1E87A7}" srcId="{5EED06EA-E8CE-44BB-A1D0-F60034FDC632}" destId="{819B0552-59E6-4D80-BFA5-E5D8B45524AC}" srcOrd="2" destOrd="0" parTransId="{D473B99D-30AC-4333-BF9E-85ED46EF392F}" sibTransId="{F54097E8-086B-435B-B0A4-8EE436A31158}"/>
    <dgm:cxn modelId="{F9DCDB71-76C5-4539-B5D7-B3BC11CA2A9C}" type="presOf" srcId="{5610F748-F8A3-481B-9E09-74D4DD98F288}" destId="{65FDE531-7124-4441-843B-A4F52E98E9C5}" srcOrd="0" destOrd="0" presId="urn:microsoft.com/office/officeart/2005/8/layout/radial6"/>
    <dgm:cxn modelId="{689B0E81-C661-4653-BE35-CD8594D3A107}" type="presOf" srcId="{A5996047-6ABF-4790-800A-F989D82CCA73}" destId="{C9B48F9B-071C-45BD-B685-DF7B796EEB02}" srcOrd="0" destOrd="0" presId="urn:microsoft.com/office/officeart/2005/8/layout/radial6"/>
    <dgm:cxn modelId="{078CB781-D263-44F1-AD0A-748BFB14FC98}" type="presOf" srcId="{819B0552-59E6-4D80-BFA5-E5D8B45524AC}" destId="{E1BB2C99-1F8F-4514-879C-51CFCD86CCB9}" srcOrd="0" destOrd="0" presId="urn:microsoft.com/office/officeart/2005/8/layout/radial6"/>
    <dgm:cxn modelId="{77090FA1-B59B-4839-AC39-C380D813ADFA}" srcId="{5EED06EA-E8CE-44BB-A1D0-F60034FDC632}" destId="{A5996047-6ABF-4790-800A-F989D82CCA73}" srcOrd="3" destOrd="0" parTransId="{34B13C2C-E803-4A3A-9BB6-CA41B0966BDD}" sibTransId="{CB5A5CC4-9A9D-4411-AB74-6D303BA9EE7A}"/>
    <dgm:cxn modelId="{755805B4-CB6F-4297-921D-B474A0A88003}" type="presOf" srcId="{F54097E8-086B-435B-B0A4-8EE436A31158}" destId="{3FF4BC17-6CE4-435E-93F7-0EBBA57DBF37}" srcOrd="0" destOrd="0" presId="urn:microsoft.com/office/officeart/2005/8/layout/radial6"/>
    <dgm:cxn modelId="{A16D42F0-9AE5-4A45-B692-75C0792C88B5}" type="presOf" srcId="{B5449AFA-5330-4A4D-9F9D-E881FF676409}" destId="{1687C1C0-C254-4094-A726-E854CCAF63F2}" srcOrd="0" destOrd="0" presId="urn:microsoft.com/office/officeart/2005/8/layout/radial6"/>
    <dgm:cxn modelId="{40B041FE-C272-419F-B52E-28F1BC10475E}" type="presParOf" srcId="{1687C1C0-C254-4094-A726-E854CCAF63F2}" destId="{FA297248-1338-4E7B-96F7-08CE055A4667}" srcOrd="0" destOrd="0" presId="urn:microsoft.com/office/officeart/2005/8/layout/radial6"/>
    <dgm:cxn modelId="{7EFBBB39-3EFF-4866-9AA5-6D4B1A2DDD31}" type="presParOf" srcId="{1687C1C0-C254-4094-A726-E854CCAF63F2}" destId="{A89BC0D8-FA67-41B9-9EBB-A43E70B5EC11}" srcOrd="1" destOrd="0" presId="urn:microsoft.com/office/officeart/2005/8/layout/radial6"/>
    <dgm:cxn modelId="{D2DC3F40-29B5-4C23-8E09-11DA76EEFD39}" type="presParOf" srcId="{1687C1C0-C254-4094-A726-E854CCAF63F2}" destId="{CEC30EAB-5C41-4A8C-AB3F-2F025B152F60}" srcOrd="2" destOrd="0" presId="urn:microsoft.com/office/officeart/2005/8/layout/radial6"/>
    <dgm:cxn modelId="{A0F4EB8F-69B1-4625-B452-3D95FB8E18F5}" type="presParOf" srcId="{1687C1C0-C254-4094-A726-E854CCAF63F2}" destId="{CC5DC58F-527A-4156-9DB0-67075A8F67AE}" srcOrd="3" destOrd="0" presId="urn:microsoft.com/office/officeart/2005/8/layout/radial6"/>
    <dgm:cxn modelId="{020AB1CD-E1D2-48A4-A255-735597975B72}" type="presParOf" srcId="{1687C1C0-C254-4094-A726-E854CCAF63F2}" destId="{8450C171-67FF-44BA-B8D1-AB34DA6526FA}" srcOrd="4" destOrd="0" presId="urn:microsoft.com/office/officeart/2005/8/layout/radial6"/>
    <dgm:cxn modelId="{70A27071-E8E4-4688-8BC7-05A114D2619B}" type="presParOf" srcId="{1687C1C0-C254-4094-A726-E854CCAF63F2}" destId="{4BDA2D2F-BA06-44BE-A4DC-460DCE2C52FB}" srcOrd="5" destOrd="0" presId="urn:microsoft.com/office/officeart/2005/8/layout/radial6"/>
    <dgm:cxn modelId="{15295B99-37C9-43CA-AFB3-65C77CA2FE10}" type="presParOf" srcId="{1687C1C0-C254-4094-A726-E854CCAF63F2}" destId="{65FDE531-7124-4441-843B-A4F52E98E9C5}" srcOrd="6" destOrd="0" presId="urn:microsoft.com/office/officeart/2005/8/layout/radial6"/>
    <dgm:cxn modelId="{3380B553-ACAF-47BF-B42E-74F672F9FA09}" type="presParOf" srcId="{1687C1C0-C254-4094-A726-E854CCAF63F2}" destId="{E1BB2C99-1F8F-4514-879C-51CFCD86CCB9}" srcOrd="7" destOrd="0" presId="urn:microsoft.com/office/officeart/2005/8/layout/radial6"/>
    <dgm:cxn modelId="{09F94BE4-1B3B-496C-B3B2-45B19BFD4864}" type="presParOf" srcId="{1687C1C0-C254-4094-A726-E854CCAF63F2}" destId="{76485A73-CD5D-419F-9929-BE79C34DA7C7}" srcOrd="8" destOrd="0" presId="urn:microsoft.com/office/officeart/2005/8/layout/radial6"/>
    <dgm:cxn modelId="{3BAD5C64-9392-45F7-9481-B1BD689176CC}" type="presParOf" srcId="{1687C1C0-C254-4094-A726-E854CCAF63F2}" destId="{3FF4BC17-6CE4-435E-93F7-0EBBA57DBF37}" srcOrd="9" destOrd="0" presId="urn:microsoft.com/office/officeart/2005/8/layout/radial6"/>
    <dgm:cxn modelId="{38A8F5CF-1D85-40EE-8D68-FF676256D226}" type="presParOf" srcId="{1687C1C0-C254-4094-A726-E854CCAF63F2}" destId="{C9B48F9B-071C-45BD-B685-DF7B796EEB02}" srcOrd="10" destOrd="0" presId="urn:microsoft.com/office/officeart/2005/8/layout/radial6"/>
    <dgm:cxn modelId="{E2EB4A7A-8032-405F-B35B-C2791B29D9CF}" type="presParOf" srcId="{1687C1C0-C254-4094-A726-E854CCAF63F2}" destId="{9A1A8046-7F8C-4202-8031-0486C8F1D821}" srcOrd="11" destOrd="0" presId="urn:microsoft.com/office/officeart/2005/8/layout/radial6"/>
    <dgm:cxn modelId="{CC43B681-ED87-465E-9E5A-7A3AF8AD4D64}" type="presParOf" srcId="{1687C1C0-C254-4094-A726-E854CCAF63F2}" destId="{4F426793-6C57-4F85-BA08-3631A28D23C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426793-6C57-4F85-BA08-3631A28D23C0}">
      <dsp:nvSpPr>
        <dsp:cNvPr id="0" name=""/>
        <dsp:cNvSpPr/>
      </dsp:nvSpPr>
      <dsp:spPr>
        <a:xfrm>
          <a:off x="2165088" y="1409921"/>
          <a:ext cx="3005539" cy="2695136"/>
        </a:xfrm>
        <a:prstGeom prst="blockArc">
          <a:avLst>
            <a:gd name="adj1" fmla="val 11748459"/>
            <a:gd name="adj2" fmla="val 1569155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F4BC17-6CE4-435E-93F7-0EBBA57DBF37}">
      <dsp:nvSpPr>
        <dsp:cNvPr id="0" name=""/>
        <dsp:cNvSpPr/>
      </dsp:nvSpPr>
      <dsp:spPr>
        <a:xfrm>
          <a:off x="2258110" y="610845"/>
          <a:ext cx="2915695" cy="2808595"/>
        </a:xfrm>
        <a:prstGeom prst="blockArc">
          <a:avLst>
            <a:gd name="adj1" fmla="val 5931922"/>
            <a:gd name="adj2" fmla="val 10296407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FDE531-7124-4441-843B-A4F52E98E9C5}">
      <dsp:nvSpPr>
        <dsp:cNvPr id="0" name=""/>
        <dsp:cNvSpPr/>
      </dsp:nvSpPr>
      <dsp:spPr>
        <a:xfrm>
          <a:off x="1638440" y="692016"/>
          <a:ext cx="2886740" cy="2677952"/>
        </a:xfrm>
        <a:prstGeom prst="blockArc">
          <a:avLst>
            <a:gd name="adj1" fmla="val 437516"/>
            <a:gd name="adj2" fmla="val 4696263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5DC58F-527A-4156-9DB0-67075A8F67AE}">
      <dsp:nvSpPr>
        <dsp:cNvPr id="0" name=""/>
        <dsp:cNvSpPr/>
      </dsp:nvSpPr>
      <dsp:spPr>
        <a:xfrm>
          <a:off x="1716750" y="1422968"/>
          <a:ext cx="2845506" cy="2667416"/>
        </a:xfrm>
        <a:prstGeom prst="blockArc">
          <a:avLst>
            <a:gd name="adj1" fmla="val 16719036"/>
            <a:gd name="adj2" fmla="val 20617015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97248-1338-4E7B-96F7-08CE055A4667}">
      <dsp:nvSpPr>
        <dsp:cNvPr id="0" name=""/>
        <dsp:cNvSpPr/>
      </dsp:nvSpPr>
      <dsp:spPr>
        <a:xfrm>
          <a:off x="2819730" y="1821246"/>
          <a:ext cx="1299190" cy="1018812"/>
        </a:xfrm>
        <a:prstGeom prst="ellipse">
          <a:avLst/>
        </a:prstGeom>
        <a:solidFill>
          <a:srgbClr val="59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dirty="0"/>
            <a:t>Diagnostic</a:t>
          </a:r>
        </a:p>
      </dsp:txBody>
      <dsp:txXfrm>
        <a:off x="3009992" y="1970448"/>
        <a:ext cx="918666" cy="720408"/>
      </dsp:txXfrm>
    </dsp:sp>
    <dsp:sp modelId="{A89BC0D8-FA67-41B9-9EBB-A43E70B5EC11}">
      <dsp:nvSpPr>
        <dsp:cNvPr id="0" name=""/>
        <dsp:cNvSpPr/>
      </dsp:nvSpPr>
      <dsp:spPr>
        <a:xfrm>
          <a:off x="2721838" y="355833"/>
          <a:ext cx="1369089" cy="12933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u="none" kern="1200" dirty="0"/>
            <a:t>Disponibilité de la ressource</a:t>
          </a:r>
        </a:p>
      </dsp:txBody>
      <dsp:txXfrm>
        <a:off x="2922336" y="545238"/>
        <a:ext cx="968093" cy="914526"/>
      </dsp:txXfrm>
    </dsp:sp>
    <dsp:sp modelId="{8450C171-67FF-44BA-B8D1-AB34DA6526FA}">
      <dsp:nvSpPr>
        <dsp:cNvPr id="0" name=""/>
        <dsp:cNvSpPr/>
      </dsp:nvSpPr>
      <dsp:spPr>
        <a:xfrm>
          <a:off x="4162162" y="1630498"/>
          <a:ext cx="1359315" cy="1251410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u="none" kern="1200" dirty="0"/>
            <a:t>Etat des lieux agricole </a:t>
          </a:r>
        </a:p>
      </dsp:txBody>
      <dsp:txXfrm>
        <a:off x="4361229" y="1813763"/>
        <a:ext cx="961181" cy="884880"/>
      </dsp:txXfrm>
    </dsp:sp>
    <dsp:sp modelId="{E1BB2C99-1F8F-4514-879C-51CFCD86CCB9}">
      <dsp:nvSpPr>
        <dsp:cNvPr id="0" name=""/>
        <dsp:cNvSpPr/>
      </dsp:nvSpPr>
      <dsp:spPr>
        <a:xfrm>
          <a:off x="2653362" y="3036180"/>
          <a:ext cx="1578287" cy="14642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u="none" kern="1200" dirty="0"/>
            <a:t>Etat de l’art des modalités d’adaptation au changement climatique</a:t>
          </a:r>
        </a:p>
      </dsp:txBody>
      <dsp:txXfrm>
        <a:off x="2884497" y="3250614"/>
        <a:ext cx="1116017" cy="1035380"/>
      </dsp:txXfrm>
    </dsp:sp>
    <dsp:sp modelId="{C9B48F9B-071C-45BD-B685-DF7B796EEB02}">
      <dsp:nvSpPr>
        <dsp:cNvPr id="0" name=""/>
        <dsp:cNvSpPr/>
      </dsp:nvSpPr>
      <dsp:spPr>
        <a:xfrm>
          <a:off x="1261514" y="1630502"/>
          <a:ext cx="1398175" cy="1287273"/>
        </a:xfrm>
        <a:prstGeom prst="ellipse">
          <a:avLst/>
        </a:prstGeom>
        <a:solidFill>
          <a:srgbClr val="CD5A3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u="none" kern="1200" dirty="0"/>
            <a:t>Mobilisation des professionnels</a:t>
          </a:r>
        </a:p>
      </dsp:txBody>
      <dsp:txXfrm>
        <a:off x="1466272" y="1819019"/>
        <a:ext cx="988659" cy="910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522DE-2482-410B-B844-4F0FBA89954E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258F1F-EDAF-45B7-893F-7FC5F6275B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597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9C7DC-1AF3-334E-2C40-42863290E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D89ED8A-A341-2722-A7CB-E029884328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4A4CA03-404D-AE2D-CB51-C5AC59783E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A194B0-CF2B-E490-098A-A7ECF3B9CB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ADFCFD-E27F-4CFB-B472-34CAD0F447E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3024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ADFCFD-E27F-4CFB-B472-34CAD0F447E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3030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E7E7E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E7E7E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47229" y="1082801"/>
            <a:ext cx="4168140" cy="3709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E7E7E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E7E7E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E7E7E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9687BA-BDCE-8D97-6A0D-4DE9CBB532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2CA8635-294E-A0CE-EB57-F1E448C08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FCADB2-A8E5-487F-EB57-21FCE4D84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FAF6D-3E25-41F4-BDB6-BC833AFD9892}" type="datetimeFigureOut">
              <a:rPr lang="fr-FR" smtClean="0"/>
              <a:t>19/05/2026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9BC335-B3E3-55E9-6F49-8B57EC6C4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91BE06-18CA-6201-3739-5AC3607A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5025-9ECF-431E-82B9-39BEF53112B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683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76020" y="6451513"/>
            <a:ext cx="2936075" cy="8440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084181" y="6010960"/>
            <a:ext cx="1532508" cy="60444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2826" y="157429"/>
            <a:ext cx="11064925" cy="581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73522" y="2786633"/>
            <a:ext cx="6951980" cy="2216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972555" y="6356206"/>
            <a:ext cx="259714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7E7E7E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674" y="-31087"/>
            <a:ext cx="12192000" cy="6857998"/>
            <a:chOff x="0" y="0"/>
            <a:chExt cx="12192000" cy="6857998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2272157"/>
              <a:ext cx="12192000" cy="2775585"/>
            </a:xfrm>
            <a:custGeom>
              <a:avLst/>
              <a:gdLst/>
              <a:ahLst/>
              <a:cxnLst/>
              <a:rect l="l" t="t" r="r" b="b"/>
              <a:pathLst>
                <a:path w="12192000" h="2775585">
                  <a:moveTo>
                    <a:pt x="12192000" y="0"/>
                  </a:moveTo>
                  <a:lnTo>
                    <a:pt x="0" y="0"/>
                  </a:lnTo>
                  <a:lnTo>
                    <a:pt x="0" y="2775331"/>
                  </a:lnTo>
                  <a:lnTo>
                    <a:pt x="12192000" y="277533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0000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37347" y="2868600"/>
            <a:ext cx="10307955" cy="105862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fr-FR" sz="3400" spc="-20" dirty="0">
                <a:solidFill>
                  <a:srgbClr val="FFFFFF"/>
                </a:solidFill>
              </a:rPr>
              <a:t>Quelles solutions d’adaptation à la salinisation du delta de l’Orb autre qu’un barrage anti-sel ?</a:t>
            </a:r>
            <a:endParaRPr sz="340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AEB56FF-2A08-584E-D3A5-9D2D0E6BB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" y="-31088"/>
            <a:ext cx="6372443" cy="2272157"/>
          </a:xfrm>
          <a:prstGeom prst="rect">
            <a:avLst/>
          </a:prstGeom>
        </p:spPr>
      </p:pic>
      <p:pic>
        <p:nvPicPr>
          <p:cNvPr id="4" name="Picture 21">
            <a:extLst>
              <a:ext uri="{FF2B5EF4-FFF2-40B4-BE49-F238E27FC236}">
                <a16:creationId xmlns:a16="http://schemas.microsoft.com/office/drawing/2014/main" id="{A70C2102-4125-E9DB-457C-250BB8523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286" y="5011688"/>
            <a:ext cx="1295400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339ED801-B920-1D04-1077-C3B13B9DE7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4" r="12537" b="15003"/>
          <a:stretch>
            <a:fillRect/>
          </a:stretch>
        </p:blipFill>
        <p:spPr bwMode="auto">
          <a:xfrm>
            <a:off x="6377119" y="-31088"/>
            <a:ext cx="5810206" cy="224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D75B7CE2-A0A9-D00A-F19D-57945A9E34AD}"/>
              </a:ext>
            </a:extLst>
          </p:cNvPr>
          <p:cNvSpPr txBox="1">
            <a:spLocks/>
          </p:cNvSpPr>
          <p:nvPr/>
        </p:nvSpPr>
        <p:spPr>
          <a:xfrm>
            <a:off x="5292939" y="4950355"/>
            <a:ext cx="5964555" cy="11458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fr-FR" sz="2400" spc="-20" dirty="0">
                <a:solidFill>
                  <a:srgbClr val="FFFFFF"/>
                </a:solidFill>
              </a:rPr>
              <a:t>Laurent RIPPERT, </a:t>
            </a:r>
          </a:p>
          <a:p>
            <a:pPr marL="12700">
              <a:spcBef>
                <a:spcPts val="95"/>
              </a:spcBef>
            </a:pPr>
            <a:r>
              <a:rPr lang="fr-FR" sz="2400" spc="-20" dirty="0">
                <a:solidFill>
                  <a:srgbClr val="FFFFFF"/>
                </a:solidFill>
              </a:rPr>
              <a:t>Etablissement Public Territorial</a:t>
            </a:r>
          </a:p>
          <a:p>
            <a:pPr marL="12700">
              <a:spcBef>
                <a:spcPts val="95"/>
              </a:spcBef>
            </a:pPr>
            <a:r>
              <a:rPr lang="fr-FR" sz="2400" spc="-20" dirty="0">
                <a:solidFill>
                  <a:srgbClr val="FFFFFF"/>
                </a:solidFill>
              </a:rPr>
              <a:t>de Bassin Orb </a:t>
            </a:r>
            <a:r>
              <a:rPr lang="fr-FR" sz="2400" spc="-20" dirty="0" err="1">
                <a:solidFill>
                  <a:srgbClr val="FFFFFF"/>
                </a:solidFill>
              </a:rPr>
              <a:t>Libron</a:t>
            </a:r>
            <a:endParaRPr lang="fr-FR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05236-EC11-5A7F-DFF6-E7CEA8AE9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0D3326A-C4DE-5273-22F6-5E6BC4EFC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010" y="900503"/>
            <a:ext cx="7295036" cy="232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">
            <a:extLst>
              <a:ext uri="{FF2B5EF4-FFF2-40B4-BE49-F238E27FC236}">
                <a16:creationId xmlns:a16="http://schemas.microsoft.com/office/drawing/2014/main" id="{1BDE0644-ED9B-1873-23C6-8102C1BC7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490" y="3392974"/>
            <a:ext cx="3751053" cy="307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E912B48-890A-525E-FB3D-1EFA3E12D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264" y="-71833"/>
            <a:ext cx="9799661" cy="1015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</a:rPr>
              <a:t>Expertise pour la réfection de la station de pompage des Drilles</a:t>
            </a:r>
          </a:p>
          <a:p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</a:rPr>
              <a:t>Portage EPTB Et CABEME 38 400 € HT de travaux subventionnés à 80% par AERMC et Département</a:t>
            </a:r>
          </a:p>
          <a:p>
            <a:endParaRPr lang="fr-FR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ADC258-6302-5760-8546-B62D6ABA0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27" y="1238965"/>
            <a:ext cx="3269596" cy="1477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</a:rPr>
              <a:t>Diagnostic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</a:rPr>
              <a:t>Amiante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</a:rPr>
              <a:t>Hydraulique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</a:rPr>
              <a:t>Electricité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</a:rPr>
              <a:t>Génie civil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4465F2A-218B-4EE2-2F07-970CDDAE8CE7}"/>
              </a:ext>
            </a:extLst>
          </p:cNvPr>
          <p:cNvGrpSpPr/>
          <p:nvPr/>
        </p:nvGrpSpPr>
        <p:grpSpPr>
          <a:xfrm>
            <a:off x="10423564" y="546966"/>
            <a:ext cx="1437910" cy="1395335"/>
            <a:chOff x="1830804" y="3022600"/>
            <a:chExt cx="1437910" cy="1395335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9F29F841-EB91-96AA-5E0C-62A470CB241D}"/>
                </a:ext>
              </a:extLst>
            </p:cNvPr>
            <p:cNvSpPr/>
            <p:nvPr/>
          </p:nvSpPr>
          <p:spPr>
            <a:xfrm>
              <a:off x="1830804" y="3022600"/>
              <a:ext cx="1437910" cy="13953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0" name="Picture 6">
              <a:extLst>
                <a:ext uri="{FF2B5EF4-FFF2-40B4-BE49-F238E27FC236}">
                  <a16:creationId xmlns:a16="http://schemas.microsoft.com/office/drawing/2014/main" id="{54F31F33-49C4-74AC-D734-B63BC193A0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5283" y="3284902"/>
              <a:ext cx="1073003" cy="74190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1" name="WordArt 5">
              <a:extLst>
                <a:ext uri="{FF2B5EF4-FFF2-40B4-BE49-F238E27FC236}">
                  <a16:creationId xmlns:a16="http://schemas.microsoft.com/office/drawing/2014/main" id="{BD297376-4E3B-4543-C440-07207E2C1DD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15580850">
              <a:off x="1921242" y="3040182"/>
              <a:ext cx="1301086" cy="1321065"/>
            </a:xfrm>
            <a:prstGeom prst="rect">
              <a:avLst/>
            </a:prstGeom>
          </p:spPr>
          <p:txBody>
            <a:bodyPr wrap="none" fromWordArt="1">
              <a:prstTxWarp prst="textCirclePour">
                <a:avLst>
                  <a:gd name="adj1" fmla="val 11254659"/>
                  <a:gd name="adj2" fmla="val 75157"/>
                </a:avLst>
              </a:prstTxWarp>
            </a:bodyPr>
            <a:lstStyle/>
            <a:p>
              <a:pPr algn="ctr" rtl="0">
                <a:buNone/>
              </a:pPr>
              <a:r>
                <a:rPr lang="fr-FR" sz="3600" b="1" kern="10" spc="720" dirty="0">
                  <a:ln w="14605">
                    <a:solidFill>
                      <a:srgbClr val="0070C0">
                        <a:alpha val="89999"/>
                      </a:srgbClr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DFEBF7"/>
                      </a:gs>
                      <a:gs pos="50000">
                        <a:srgbClr val="00B050"/>
                      </a:gs>
                      <a:gs pos="100000">
                        <a:srgbClr val="0070C0"/>
                      </a:gs>
                    </a:gsLst>
                    <a:lin ang="20892477" scaled="1"/>
                  </a:gradFill>
                  <a:effectLst>
                    <a:outerShdw dist="35921" dir="13500000" algn="ctr" rotWithShape="0">
                      <a:srgbClr val="FDE9D9">
                        <a:alpha val="74998"/>
                      </a:srgbClr>
                    </a:outerShdw>
                  </a:effectLst>
                  <a:latin typeface="Arial Black" panose="020B0A04020102020204" pitchFamily="34" charset="0"/>
                </a:rPr>
                <a:t> PG delta de l'Orb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521F2EA5-CC40-BDAB-6A23-2AB471BAE5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9486" y="3392974"/>
            <a:ext cx="4685376" cy="325619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D803B67-79A3-ADC0-2A5D-AF4CF6AB44DE}"/>
              </a:ext>
            </a:extLst>
          </p:cNvPr>
          <p:cNvSpPr/>
          <p:nvPr/>
        </p:nvSpPr>
        <p:spPr>
          <a:xfrm>
            <a:off x="10071354" y="5842890"/>
            <a:ext cx="1651253" cy="85661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388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C33C98F-6B15-96D8-096F-0A9EFD302A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2321" t="8201" r="14354" b="33651"/>
          <a:stretch>
            <a:fillRect/>
          </a:stretch>
        </p:blipFill>
        <p:spPr>
          <a:xfrm>
            <a:off x="356229" y="1260095"/>
            <a:ext cx="5686598" cy="348808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C98F87F-04EB-7310-4C08-3D4527AD07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21" y="378771"/>
            <a:ext cx="1010194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</a:rPr>
              <a:t>Projet doublement capacité pompage de la Cuma, rive gauche de l’Orb</a:t>
            </a:r>
            <a:endParaRPr lang="fr-FR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C92428C-5398-7513-9D54-C8DF5D11EE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01"/>
          <a:stretch>
            <a:fillRect/>
          </a:stretch>
        </p:blipFill>
        <p:spPr>
          <a:xfrm>
            <a:off x="6477000" y="3200400"/>
            <a:ext cx="5501118" cy="346567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2E5964-696F-EF40-867F-51C4AB4F6C2F}"/>
              </a:ext>
            </a:extLst>
          </p:cNvPr>
          <p:cNvSpPr txBox="1"/>
          <p:nvPr/>
        </p:nvSpPr>
        <p:spPr>
          <a:xfrm>
            <a:off x="6933520" y="1260095"/>
            <a:ext cx="44667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Objectif</a:t>
            </a:r>
            <a:r>
              <a:rPr lang="fr-FR" dirty="0"/>
              <a:t> : pérenniser la submersion des parcelles en réduisant le temps de pompage nécessaire en lien avec la salinité de l’Orb</a:t>
            </a:r>
            <a:endParaRPr lang="fr-FR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37CEA0C-2E84-35DD-6E03-9F37E048FCC6}"/>
              </a:ext>
            </a:extLst>
          </p:cNvPr>
          <p:cNvSpPr/>
          <p:nvPr/>
        </p:nvSpPr>
        <p:spPr>
          <a:xfrm>
            <a:off x="469393" y="6400800"/>
            <a:ext cx="3181366" cy="31099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2015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1602D1-BB98-A8D2-CE71-71DEA464E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621" y="269768"/>
            <a:ext cx="10101942" cy="83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</a:rPr>
              <a:t>Projet canal de ressuyage de la basse plaine l’Orb (Inondation fluviale et submersion marine) :</a:t>
            </a:r>
            <a:endParaRPr lang="fr-FR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4FC9FE-C60A-54B4-2A45-420C105EC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4" y="1570263"/>
            <a:ext cx="4652715" cy="254453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20C22A1-F860-826B-6BA9-28E211A4F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042" y="1570263"/>
            <a:ext cx="7117958" cy="37980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23CB432-74A6-0164-4648-6953FF6C9A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4" y="4192818"/>
            <a:ext cx="4652715" cy="203062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6540772-B4FE-B89B-D756-DACFBC435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2692" y="5314651"/>
            <a:ext cx="5747657" cy="40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</a:rPr>
              <a:t>Estimation des travaux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</a:rPr>
              <a:t>350 000 € HT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6F9F3B-B306-3CCA-8B49-791F009A0233}"/>
              </a:ext>
            </a:extLst>
          </p:cNvPr>
          <p:cNvGrpSpPr/>
          <p:nvPr/>
        </p:nvGrpSpPr>
        <p:grpSpPr>
          <a:xfrm>
            <a:off x="10428016" y="566056"/>
            <a:ext cx="1437910" cy="1395335"/>
            <a:chOff x="1830804" y="3022600"/>
            <a:chExt cx="1437910" cy="1395335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0817D55F-BD09-FBFD-6AFD-51EA4D0B594C}"/>
                </a:ext>
              </a:extLst>
            </p:cNvPr>
            <p:cNvSpPr/>
            <p:nvPr/>
          </p:nvSpPr>
          <p:spPr>
            <a:xfrm>
              <a:off x="1830804" y="3022600"/>
              <a:ext cx="1437910" cy="13953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2B1C595C-9122-E4AE-B5B5-186F170FCF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5283" y="3284902"/>
              <a:ext cx="1073003" cy="74190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5" name="WordArt 5">
              <a:extLst>
                <a:ext uri="{FF2B5EF4-FFF2-40B4-BE49-F238E27FC236}">
                  <a16:creationId xmlns:a16="http://schemas.microsoft.com/office/drawing/2014/main" id="{2F18D8F9-3CE2-66E1-FC7C-B25FE7932F5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15580850">
              <a:off x="1921242" y="3040182"/>
              <a:ext cx="1301086" cy="1321065"/>
            </a:xfrm>
            <a:prstGeom prst="rect">
              <a:avLst/>
            </a:prstGeom>
          </p:spPr>
          <p:txBody>
            <a:bodyPr wrap="none" fromWordArt="1">
              <a:prstTxWarp prst="textCirclePour">
                <a:avLst>
                  <a:gd name="adj1" fmla="val 11254659"/>
                  <a:gd name="adj2" fmla="val 75157"/>
                </a:avLst>
              </a:prstTxWarp>
            </a:bodyPr>
            <a:lstStyle/>
            <a:p>
              <a:pPr algn="ctr" rtl="0">
                <a:buNone/>
              </a:pPr>
              <a:r>
                <a:rPr lang="fr-FR" sz="3600" b="1" kern="10" spc="720" dirty="0">
                  <a:ln w="14605">
                    <a:solidFill>
                      <a:srgbClr val="0070C0">
                        <a:alpha val="89999"/>
                      </a:srgbClr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DFEBF7"/>
                      </a:gs>
                      <a:gs pos="50000">
                        <a:srgbClr val="00B050"/>
                      </a:gs>
                      <a:gs pos="100000">
                        <a:srgbClr val="0070C0"/>
                      </a:gs>
                    </a:gsLst>
                    <a:lin ang="20892477" scaled="1"/>
                  </a:gradFill>
                  <a:effectLst>
                    <a:outerShdw dist="35921" dir="13500000" algn="ctr" rotWithShape="0">
                      <a:srgbClr val="FDE9D9">
                        <a:alpha val="74998"/>
                      </a:srgbClr>
                    </a:outerShdw>
                  </a:effectLst>
                  <a:latin typeface="Arial Black" panose="020B0A04020102020204" pitchFamily="34" charset="0"/>
                </a:rPr>
                <a:t> PG delta de l'Orb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2599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F2F25-43A0-49B4-4068-90C5709B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1E5314-FFA0-7053-D260-728D7FCF0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375" y="209468"/>
            <a:ext cx="7533954" cy="830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</a:rPr>
              <a:t>Groupe de travail de gestion des niveaux dans les lagunes du delta (mars 2026)</a:t>
            </a:r>
            <a:endParaRPr lang="fr-FR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0E585FD-DAED-00B4-746A-B21F96832961}"/>
              </a:ext>
            </a:extLst>
          </p:cNvPr>
          <p:cNvSpPr txBox="1"/>
          <p:nvPr/>
        </p:nvSpPr>
        <p:spPr>
          <a:xfrm>
            <a:off x="256375" y="2955213"/>
            <a:ext cx="574997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</a:rPr>
              <a:t>Pistes d’amélioration :</a:t>
            </a:r>
          </a:p>
          <a:p>
            <a:endParaRPr lang="fr-FR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1- Remise en état des ouvrages hydrauliques non fonctionnels</a:t>
            </a:r>
          </a:p>
          <a:p>
            <a:endParaRPr lang="fr-FR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  <a:sym typeface="Wingdings" panose="05000000000000000000" pitchFamily="2" charset="2"/>
            </a:endParaRP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2- Cohérence hydraulique globale dans la gestion des écoulements</a:t>
            </a:r>
          </a:p>
          <a:p>
            <a:endParaRPr lang="fr-FR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  <a:sym typeface="Wingdings" panose="05000000000000000000" pitchFamily="2" charset="2"/>
            </a:endParaRP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3- Clarification du protocole d’ouverture des ouvrages de la Rivièrette </a:t>
            </a:r>
          </a:p>
          <a:p>
            <a:endParaRPr lang="fr-FR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  <a:sym typeface="Wingdings" panose="05000000000000000000" pitchFamily="2" charset="2"/>
            </a:endParaRP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  <a:sym typeface="Wingdings" panose="05000000000000000000" pitchFamily="2" charset="2"/>
              </a:rPr>
              <a:t>4- Prise en compte du risque de salinisation dans la gestion hydraulique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E8F5822-693F-465E-AAB0-76D0EA7D288E}"/>
              </a:ext>
            </a:extLst>
          </p:cNvPr>
          <p:cNvSpPr txBox="1"/>
          <p:nvPr/>
        </p:nvSpPr>
        <p:spPr>
          <a:xfrm>
            <a:off x="256375" y="1200887"/>
            <a:ext cx="62421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Objectif</a:t>
            </a:r>
            <a:r>
              <a:rPr lang="fr-FR" dirty="0"/>
              <a:t> : définir collectivement la gestion de l’eau douce dans le delta (canaux, ouvrages, lagunes) pour :</a:t>
            </a:r>
          </a:p>
          <a:p>
            <a:pPr marL="285750" indent="-285750">
              <a:buFontTx/>
              <a:buChar char="-"/>
            </a:pPr>
            <a:r>
              <a:rPr lang="fr-FR" dirty="0"/>
              <a:t>Pérenniser les activités présentes (notamment en luttant contre la salinisation des terres)</a:t>
            </a:r>
          </a:p>
          <a:p>
            <a:pPr marL="285750" indent="-285750">
              <a:buFontTx/>
              <a:buChar char="-"/>
            </a:pPr>
            <a:r>
              <a:rPr lang="fr-FR" dirty="0"/>
              <a:t>Maintenir un fonctionnement naturel des milieux</a:t>
            </a:r>
          </a:p>
          <a:p>
            <a:pPr marL="285750" indent="-285750">
              <a:buFontTx/>
              <a:buChar char="-"/>
            </a:pPr>
            <a:endParaRPr lang="fr-FR" b="1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D761FF9-869D-E922-4AA7-CB02FFBF48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070" y="212613"/>
            <a:ext cx="3074893" cy="23061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45CE62E-AD3B-D6CC-8093-8AF7EE2430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64" t="40915" r="11209" b="5231"/>
          <a:stretch>
            <a:fillRect/>
          </a:stretch>
        </p:blipFill>
        <p:spPr>
          <a:xfrm>
            <a:off x="6006352" y="4339218"/>
            <a:ext cx="5056095" cy="251878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DABD0D-8E44-4CDD-3F23-DCA98A5861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13" t="1407" r="9403" b="59378"/>
          <a:stretch>
            <a:fillRect/>
          </a:stretch>
        </p:blipFill>
        <p:spPr>
          <a:xfrm>
            <a:off x="7468516" y="2671523"/>
            <a:ext cx="4723484" cy="166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15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23AF5-1D14-18E1-E9B1-A1B72C441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1A9C4C-7F1E-0B9E-1D89-B0DCDCC97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673" y="254998"/>
            <a:ext cx="1010194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</a:rPr>
              <a:t>Appel à Manifestation d’Intérêt Eau et changement climatique</a:t>
            </a:r>
            <a:endParaRPr lang="fr-FR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A00AB7AF-8311-6AB8-D28E-33695B43CB09}"/>
              </a:ext>
            </a:extLst>
          </p:cNvPr>
          <p:cNvGrpSpPr/>
          <p:nvPr/>
        </p:nvGrpSpPr>
        <p:grpSpPr>
          <a:xfrm>
            <a:off x="10402615" y="66769"/>
            <a:ext cx="1437910" cy="1395335"/>
            <a:chOff x="1830804" y="3022600"/>
            <a:chExt cx="1437910" cy="1395335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C8F2951-F484-D3D0-2CB0-0D980E8F22C9}"/>
                </a:ext>
              </a:extLst>
            </p:cNvPr>
            <p:cNvSpPr/>
            <p:nvPr/>
          </p:nvSpPr>
          <p:spPr>
            <a:xfrm>
              <a:off x="1830804" y="3022600"/>
              <a:ext cx="1437910" cy="13953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4" name="Picture 6">
              <a:extLst>
                <a:ext uri="{FF2B5EF4-FFF2-40B4-BE49-F238E27FC236}">
                  <a16:creationId xmlns:a16="http://schemas.microsoft.com/office/drawing/2014/main" id="{28FD6402-9833-2639-AFCC-D7A0216E5B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5283" y="3284902"/>
              <a:ext cx="1073003" cy="74190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5" name="WordArt 5">
              <a:extLst>
                <a:ext uri="{FF2B5EF4-FFF2-40B4-BE49-F238E27FC236}">
                  <a16:creationId xmlns:a16="http://schemas.microsoft.com/office/drawing/2014/main" id="{E87EB20B-62EF-593B-2744-C64CC0D70DE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15580850">
              <a:off x="1921242" y="3040182"/>
              <a:ext cx="1301086" cy="1321065"/>
            </a:xfrm>
            <a:prstGeom prst="rect">
              <a:avLst/>
            </a:prstGeom>
          </p:spPr>
          <p:txBody>
            <a:bodyPr wrap="none" fromWordArt="1">
              <a:prstTxWarp prst="textCirclePour">
                <a:avLst>
                  <a:gd name="adj1" fmla="val 11254659"/>
                  <a:gd name="adj2" fmla="val 75157"/>
                </a:avLst>
              </a:prstTxWarp>
            </a:bodyPr>
            <a:lstStyle/>
            <a:p>
              <a:pPr algn="ctr" rtl="0">
                <a:buNone/>
              </a:pPr>
              <a:r>
                <a:rPr lang="fr-FR" sz="3600" b="1" kern="10" spc="720" dirty="0">
                  <a:ln w="14605">
                    <a:solidFill>
                      <a:srgbClr val="0070C0">
                        <a:alpha val="89999"/>
                      </a:srgbClr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DFEBF7"/>
                      </a:gs>
                      <a:gs pos="50000">
                        <a:srgbClr val="00B050"/>
                      </a:gs>
                      <a:gs pos="100000">
                        <a:srgbClr val="0070C0"/>
                      </a:gs>
                    </a:gsLst>
                    <a:lin ang="20892477" scaled="1"/>
                  </a:gradFill>
                  <a:effectLst>
                    <a:outerShdw dist="35921" dir="13500000" algn="ctr" rotWithShape="0">
                      <a:srgbClr val="FDE9D9">
                        <a:alpha val="74998"/>
                      </a:srgbClr>
                    </a:outerShdw>
                  </a:effectLst>
                  <a:latin typeface="Arial Black" panose="020B0A04020102020204" pitchFamily="34" charset="0"/>
                </a:rPr>
                <a:t> PG delta de l'Orb</a:t>
              </a:r>
            </a:p>
          </p:txBody>
        </p:sp>
      </p:grpSp>
      <p:sp>
        <p:nvSpPr>
          <p:cNvPr id="5" name="Flèche : courbe vers le haut 4">
            <a:extLst>
              <a:ext uri="{FF2B5EF4-FFF2-40B4-BE49-F238E27FC236}">
                <a16:creationId xmlns:a16="http://schemas.microsoft.com/office/drawing/2014/main" id="{83A88AEA-3C34-0235-CE33-CBF711636762}"/>
              </a:ext>
            </a:extLst>
          </p:cNvPr>
          <p:cNvSpPr/>
          <p:nvPr/>
        </p:nvSpPr>
        <p:spPr>
          <a:xfrm rot="939410">
            <a:off x="2116863" y="5734246"/>
            <a:ext cx="3198975" cy="705175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044E59-A079-33BE-9139-D29151514C38}"/>
              </a:ext>
            </a:extLst>
          </p:cNvPr>
          <p:cNvSpPr txBox="1"/>
          <p:nvPr/>
        </p:nvSpPr>
        <p:spPr>
          <a:xfrm flipH="1" flipV="1">
            <a:off x="8664588" y="2554266"/>
            <a:ext cx="1738027" cy="874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/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E4555EE1-1B4D-5FBB-5776-F7B53D12CD76}"/>
              </a:ext>
            </a:extLst>
          </p:cNvPr>
          <p:cNvGraphicFramePr/>
          <p:nvPr/>
        </p:nvGraphicFramePr>
        <p:xfrm>
          <a:off x="-912866" y="904884"/>
          <a:ext cx="6741076" cy="4722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96617641-F1F7-2D56-9977-5ADF40EA3E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6442" y="1650333"/>
            <a:ext cx="6843655" cy="445715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F0C8FA8-FD1E-BF91-358D-19319CD133C8}"/>
              </a:ext>
            </a:extLst>
          </p:cNvPr>
          <p:cNvSpPr txBox="1"/>
          <p:nvPr/>
        </p:nvSpPr>
        <p:spPr>
          <a:xfrm>
            <a:off x="4163196" y="1041562"/>
            <a:ext cx="64438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/>
              <a:t>Quelles adaptations possibles / salinisation ?</a:t>
            </a:r>
          </a:p>
          <a:p>
            <a:pPr marL="285750" indent="-285750">
              <a:buFontTx/>
              <a:buChar char="-"/>
            </a:pPr>
            <a:r>
              <a:rPr lang="fr-FR" dirty="0"/>
              <a:t>Quelles actions sont menées sur des territoires comparables ?</a:t>
            </a:r>
          </a:p>
          <a:p>
            <a:pPr marL="285750" indent="-285750">
              <a:buFontTx/>
              <a:buChar char="-"/>
            </a:pPr>
            <a:endParaRPr lang="fr-FR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C3036A-0A62-3782-BA0C-40CD74DDBDC7}"/>
              </a:ext>
            </a:extLst>
          </p:cNvPr>
          <p:cNvSpPr/>
          <p:nvPr/>
        </p:nvSpPr>
        <p:spPr>
          <a:xfrm>
            <a:off x="469393" y="6388514"/>
            <a:ext cx="3181366" cy="31099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4581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 idx="4294967295"/>
          </p:nvPr>
        </p:nvSpPr>
        <p:spPr>
          <a:xfrm>
            <a:off x="1545336" y="129395"/>
            <a:ext cx="8534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/>
              <a:t>Le</a:t>
            </a:r>
            <a:r>
              <a:rPr sz="3600" spc="-50" dirty="0"/>
              <a:t> </a:t>
            </a:r>
            <a:r>
              <a:rPr sz="3600" dirty="0"/>
              <a:t>delta</a:t>
            </a:r>
            <a:r>
              <a:rPr sz="3600" spc="-45" dirty="0"/>
              <a:t> </a:t>
            </a:r>
            <a:r>
              <a:rPr sz="3600" dirty="0"/>
              <a:t>de</a:t>
            </a:r>
            <a:r>
              <a:rPr sz="3600" spc="-50" dirty="0"/>
              <a:t> </a:t>
            </a:r>
            <a:r>
              <a:rPr sz="3600" spc="-20" dirty="0"/>
              <a:t>l’Orb</a:t>
            </a:r>
            <a:endParaRPr sz="3600" dirty="0"/>
          </a:p>
        </p:txBody>
      </p:sp>
      <p:grpSp>
        <p:nvGrpSpPr>
          <p:cNvPr id="3" name="object 3"/>
          <p:cNvGrpSpPr/>
          <p:nvPr/>
        </p:nvGrpSpPr>
        <p:grpSpPr>
          <a:xfrm>
            <a:off x="1545336" y="669010"/>
            <a:ext cx="8950960" cy="5801995"/>
            <a:chOff x="193547" y="1050036"/>
            <a:chExt cx="8950960" cy="58019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2271" y="1050061"/>
              <a:ext cx="4357110" cy="287423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3547" y="1050036"/>
              <a:ext cx="4265710" cy="571950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62271" y="3910582"/>
              <a:ext cx="2439924" cy="29413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02195" y="3924300"/>
              <a:ext cx="2241804" cy="1083564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CFB02EC-C6E0-BEAA-2919-613DD1ACAC89}"/>
              </a:ext>
            </a:extLst>
          </p:cNvPr>
          <p:cNvSpPr/>
          <p:nvPr/>
        </p:nvSpPr>
        <p:spPr>
          <a:xfrm>
            <a:off x="469393" y="6388514"/>
            <a:ext cx="3181366" cy="31099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5CF661-7DC0-EACA-68EE-9FFC4CEF60BC}"/>
              </a:ext>
            </a:extLst>
          </p:cNvPr>
          <p:cNvSpPr/>
          <p:nvPr/>
        </p:nvSpPr>
        <p:spPr>
          <a:xfrm>
            <a:off x="10071354" y="5842890"/>
            <a:ext cx="1651253" cy="85661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 idx="4294967295"/>
          </p:nvPr>
        </p:nvSpPr>
        <p:spPr>
          <a:xfrm>
            <a:off x="2115414" y="288491"/>
            <a:ext cx="8659812" cy="5667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dirty="0"/>
              <a:t>Le</a:t>
            </a:r>
            <a:r>
              <a:rPr sz="3600" spc="-130" dirty="0"/>
              <a:t> </a:t>
            </a:r>
            <a:r>
              <a:rPr sz="3600" spc="-10" dirty="0"/>
              <a:t>delta</a:t>
            </a:r>
            <a:r>
              <a:rPr sz="3600" spc="-140" dirty="0"/>
              <a:t> </a:t>
            </a:r>
            <a:r>
              <a:rPr sz="3600" dirty="0"/>
              <a:t>de</a:t>
            </a:r>
            <a:r>
              <a:rPr sz="3600" spc="-100" dirty="0"/>
              <a:t> </a:t>
            </a:r>
            <a:r>
              <a:rPr sz="3600" dirty="0"/>
              <a:t>l’Orb</a:t>
            </a:r>
            <a:r>
              <a:rPr sz="3600" spc="-130" dirty="0"/>
              <a:t> </a:t>
            </a:r>
            <a:r>
              <a:rPr sz="3600" dirty="0"/>
              <a:t>:</a:t>
            </a:r>
            <a:r>
              <a:rPr sz="3600" spc="-100" dirty="0"/>
              <a:t> </a:t>
            </a:r>
            <a:r>
              <a:rPr sz="3600" dirty="0"/>
              <a:t>le</a:t>
            </a:r>
            <a:r>
              <a:rPr sz="3600" spc="-105" dirty="0"/>
              <a:t> </a:t>
            </a:r>
            <a:r>
              <a:rPr sz="3600" dirty="0"/>
              <a:t>site</a:t>
            </a:r>
            <a:r>
              <a:rPr sz="3600" spc="-135" dirty="0"/>
              <a:t> </a:t>
            </a:r>
            <a:r>
              <a:rPr sz="3600" dirty="0"/>
              <a:t>et</a:t>
            </a:r>
            <a:r>
              <a:rPr sz="3600" spc="-105" dirty="0"/>
              <a:t> </a:t>
            </a:r>
            <a:r>
              <a:rPr sz="3600" dirty="0"/>
              <a:t>son</a:t>
            </a:r>
            <a:r>
              <a:rPr sz="3600" spc="-135" dirty="0"/>
              <a:t> </a:t>
            </a:r>
            <a:r>
              <a:rPr sz="3600" spc="-10" dirty="0"/>
              <a:t>contexte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2164182" y="1304290"/>
            <a:ext cx="2745105" cy="3568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36550" indent="-323850">
              <a:spcBef>
                <a:spcPts val="120"/>
              </a:spcBef>
              <a:buFont typeface="Wingdings"/>
              <a:buChar char=""/>
              <a:tabLst>
                <a:tab pos="336550" algn="l"/>
              </a:tabLst>
            </a:pPr>
            <a:r>
              <a:rPr sz="2150" b="1" dirty="0">
                <a:solidFill>
                  <a:srgbClr val="2E5496"/>
                </a:solidFill>
                <a:latin typeface="Calibri"/>
                <a:cs typeface="Calibri"/>
              </a:rPr>
              <a:t>Un</a:t>
            </a:r>
            <a:r>
              <a:rPr sz="2150" b="1" spc="-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2E5496"/>
                </a:solidFill>
                <a:latin typeface="Calibri"/>
                <a:cs typeface="Calibri"/>
              </a:rPr>
              <a:t>delta</a:t>
            </a:r>
            <a:r>
              <a:rPr sz="2150" b="1" spc="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2E5496"/>
                </a:solidFill>
                <a:latin typeface="Calibri"/>
                <a:cs typeface="Calibri"/>
              </a:rPr>
              <a:t>pour</a:t>
            </a:r>
            <a:r>
              <a:rPr sz="2150" b="1" spc="10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2E5496"/>
                </a:solidFill>
                <a:latin typeface="Calibri"/>
                <a:cs typeface="Calibri"/>
              </a:rPr>
              <a:t>l’Orb</a:t>
            </a:r>
            <a:r>
              <a:rPr sz="2150" b="1" spc="25" dirty="0">
                <a:solidFill>
                  <a:srgbClr val="2E5496"/>
                </a:solidFill>
                <a:latin typeface="Calibri"/>
                <a:cs typeface="Calibri"/>
              </a:rPr>
              <a:t> </a:t>
            </a:r>
            <a:r>
              <a:rPr sz="2150" b="1" spc="-50" dirty="0">
                <a:solidFill>
                  <a:srgbClr val="2E5496"/>
                </a:solidFill>
                <a:latin typeface="Calibri"/>
                <a:cs typeface="Calibri"/>
              </a:rPr>
              <a:t>?</a:t>
            </a:r>
            <a:endParaRPr sz="2150" dirty="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214117" y="1822704"/>
            <a:ext cx="5563235" cy="3589020"/>
            <a:chOff x="1690116" y="1822704"/>
            <a:chExt cx="5563235" cy="358902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90116" y="1822704"/>
              <a:ext cx="5563108" cy="35885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99404" y="1987804"/>
              <a:ext cx="315087" cy="5190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48941" y="2319191"/>
              <a:ext cx="3140073" cy="269273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046979" y="4918965"/>
            <a:ext cx="1013460" cy="20774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1250" b="1" dirty="0">
                <a:solidFill>
                  <a:srgbClr val="7ED6A0"/>
                </a:solidFill>
                <a:latin typeface="Calibri"/>
                <a:cs typeface="Calibri"/>
              </a:rPr>
              <a:t>Les</a:t>
            </a:r>
            <a:r>
              <a:rPr sz="1250" b="1" spc="40" dirty="0">
                <a:solidFill>
                  <a:srgbClr val="7ED6A0"/>
                </a:solidFill>
                <a:latin typeface="Calibri"/>
                <a:cs typeface="Calibri"/>
              </a:rPr>
              <a:t> </a:t>
            </a:r>
            <a:r>
              <a:rPr sz="1250" b="1" spc="-10" dirty="0">
                <a:solidFill>
                  <a:srgbClr val="7ED6A0"/>
                </a:solidFill>
                <a:latin typeface="Calibri"/>
                <a:cs typeface="Calibri"/>
              </a:rPr>
              <a:t>Orpellières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87058" y="4371848"/>
            <a:ext cx="702310" cy="41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1130" marR="5080" indent="-139065">
              <a:lnSpc>
                <a:spcPct val="101600"/>
              </a:lnSpc>
              <a:spcBef>
                <a:spcPts val="95"/>
              </a:spcBef>
            </a:pPr>
            <a:r>
              <a:rPr sz="1250" b="1" dirty="0">
                <a:solidFill>
                  <a:srgbClr val="7ED6A0"/>
                </a:solidFill>
                <a:latin typeface="Calibri"/>
                <a:cs typeface="Calibri"/>
              </a:rPr>
              <a:t>La</a:t>
            </a:r>
            <a:r>
              <a:rPr sz="1250" b="1" spc="25" dirty="0">
                <a:solidFill>
                  <a:srgbClr val="7ED6A0"/>
                </a:solidFill>
                <a:latin typeface="Calibri"/>
                <a:cs typeface="Calibri"/>
              </a:rPr>
              <a:t> </a:t>
            </a:r>
            <a:r>
              <a:rPr sz="1250" b="1" spc="-10" dirty="0">
                <a:solidFill>
                  <a:srgbClr val="7ED6A0"/>
                </a:solidFill>
                <a:latin typeface="Calibri"/>
                <a:cs typeface="Calibri"/>
              </a:rPr>
              <a:t>Grande Maïre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797801" y="3891535"/>
            <a:ext cx="554355" cy="606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765" marR="5080" indent="-12700" algn="just">
              <a:lnSpc>
                <a:spcPct val="101600"/>
              </a:lnSpc>
              <a:spcBef>
                <a:spcPts val="95"/>
              </a:spcBef>
            </a:pPr>
            <a:r>
              <a:rPr sz="1250" b="1" spc="-25" dirty="0">
                <a:solidFill>
                  <a:srgbClr val="7ED6A0"/>
                </a:solidFill>
                <a:latin typeface="Calibri"/>
                <a:cs typeface="Calibri"/>
              </a:rPr>
              <a:t>L’ancien </a:t>
            </a:r>
            <a:r>
              <a:rPr sz="1250" b="1" dirty="0">
                <a:solidFill>
                  <a:srgbClr val="7ED6A0"/>
                </a:solidFill>
                <a:latin typeface="Calibri"/>
                <a:cs typeface="Calibri"/>
              </a:rPr>
              <a:t>grau</a:t>
            </a:r>
            <a:r>
              <a:rPr sz="1250" b="1" spc="-15" dirty="0">
                <a:solidFill>
                  <a:srgbClr val="7ED6A0"/>
                </a:solidFill>
                <a:latin typeface="Calibri"/>
                <a:cs typeface="Calibri"/>
              </a:rPr>
              <a:t> </a:t>
            </a:r>
            <a:r>
              <a:rPr sz="1250" b="1" spc="-25" dirty="0">
                <a:solidFill>
                  <a:srgbClr val="7ED6A0"/>
                </a:solidFill>
                <a:latin typeface="Calibri"/>
                <a:cs typeface="Calibri"/>
              </a:rPr>
              <a:t>du </a:t>
            </a:r>
            <a:r>
              <a:rPr sz="1250" b="1" spc="-10" dirty="0">
                <a:solidFill>
                  <a:srgbClr val="7ED6A0"/>
                </a:solidFill>
                <a:latin typeface="Calibri"/>
                <a:cs typeface="Calibri"/>
              </a:rPr>
              <a:t>Libron</a:t>
            </a:r>
            <a:endParaRPr sz="125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363212" y="2358009"/>
            <a:ext cx="3113405" cy="2068195"/>
            <a:chOff x="2839211" y="2358008"/>
            <a:chExt cx="3113405" cy="206819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39211" y="2478023"/>
              <a:ext cx="2185416" cy="173126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28236" y="4300092"/>
              <a:ext cx="114426" cy="12573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94075" y="2526664"/>
              <a:ext cx="2050796" cy="142354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36033" y="4038854"/>
              <a:ext cx="124078" cy="11772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269991" y="2358008"/>
              <a:ext cx="682625" cy="1311910"/>
            </a:xfrm>
            <a:custGeom>
              <a:avLst/>
              <a:gdLst/>
              <a:ahLst/>
              <a:cxnLst/>
              <a:rect l="l" t="t" r="r" b="b"/>
              <a:pathLst>
                <a:path w="682625" h="1311910">
                  <a:moveTo>
                    <a:pt x="623316" y="0"/>
                  </a:moveTo>
                  <a:lnTo>
                    <a:pt x="572770" y="26669"/>
                  </a:lnTo>
                  <a:lnTo>
                    <a:pt x="585978" y="51815"/>
                  </a:lnTo>
                  <a:lnTo>
                    <a:pt x="597662" y="76326"/>
                  </a:lnTo>
                  <a:lnTo>
                    <a:pt x="612267" y="124587"/>
                  </a:lnTo>
                  <a:lnTo>
                    <a:pt x="613410" y="136016"/>
                  </a:lnTo>
                  <a:lnTo>
                    <a:pt x="613410" y="147319"/>
                  </a:lnTo>
                  <a:lnTo>
                    <a:pt x="612648" y="159003"/>
                  </a:lnTo>
                  <a:lnTo>
                    <a:pt x="611251" y="172338"/>
                  </a:lnTo>
                  <a:lnTo>
                    <a:pt x="611251" y="172846"/>
                  </a:lnTo>
                  <a:lnTo>
                    <a:pt x="668020" y="178942"/>
                  </a:lnTo>
                  <a:lnTo>
                    <a:pt x="668147" y="177926"/>
                  </a:lnTo>
                  <a:lnTo>
                    <a:pt x="669671" y="162560"/>
                  </a:lnTo>
                  <a:lnTo>
                    <a:pt x="670511" y="147319"/>
                  </a:lnTo>
                  <a:lnTo>
                    <a:pt x="670560" y="146430"/>
                  </a:lnTo>
                  <a:lnTo>
                    <a:pt x="670179" y="129920"/>
                  </a:lnTo>
                  <a:lnTo>
                    <a:pt x="660527" y="81279"/>
                  </a:lnTo>
                  <a:lnTo>
                    <a:pt x="636651" y="25145"/>
                  </a:lnTo>
                  <a:lnTo>
                    <a:pt x="623316" y="0"/>
                  </a:lnTo>
                  <a:close/>
                </a:path>
                <a:path w="682625" h="1311910">
                  <a:moveTo>
                    <a:pt x="607187" y="232663"/>
                  </a:moveTo>
                  <a:lnTo>
                    <a:pt x="607207" y="235203"/>
                  </a:lnTo>
                  <a:lnTo>
                    <a:pt x="607865" y="255142"/>
                  </a:lnTo>
                  <a:lnTo>
                    <a:pt x="607949" y="257682"/>
                  </a:lnTo>
                  <a:lnTo>
                    <a:pt x="608838" y="270001"/>
                  </a:lnTo>
                  <a:lnTo>
                    <a:pt x="609727" y="283082"/>
                  </a:lnTo>
                  <a:lnTo>
                    <a:pt x="610997" y="296544"/>
                  </a:lnTo>
                  <a:lnTo>
                    <a:pt x="613537" y="324357"/>
                  </a:lnTo>
                  <a:lnTo>
                    <a:pt x="616331" y="353313"/>
                  </a:lnTo>
                  <a:lnTo>
                    <a:pt x="618998" y="382396"/>
                  </a:lnTo>
                  <a:lnTo>
                    <a:pt x="621157" y="406273"/>
                  </a:lnTo>
                  <a:lnTo>
                    <a:pt x="678053" y="401319"/>
                  </a:lnTo>
                  <a:lnTo>
                    <a:pt x="675894" y="377063"/>
                  </a:lnTo>
                  <a:lnTo>
                    <a:pt x="673227" y="347852"/>
                  </a:lnTo>
                  <a:lnTo>
                    <a:pt x="670433" y="319150"/>
                  </a:lnTo>
                  <a:lnTo>
                    <a:pt x="667893" y="291591"/>
                  </a:lnTo>
                  <a:lnTo>
                    <a:pt x="664591" y="244475"/>
                  </a:lnTo>
                  <a:lnTo>
                    <a:pt x="664337" y="235203"/>
                  </a:lnTo>
                  <a:lnTo>
                    <a:pt x="664337" y="233171"/>
                  </a:lnTo>
                  <a:lnTo>
                    <a:pt x="607187" y="232663"/>
                  </a:lnTo>
                  <a:close/>
                </a:path>
                <a:path w="682625" h="1311910">
                  <a:moveTo>
                    <a:pt x="681482" y="460248"/>
                  </a:moveTo>
                  <a:lnTo>
                    <a:pt x="624332" y="461390"/>
                  </a:lnTo>
                  <a:lnTo>
                    <a:pt x="624814" y="482600"/>
                  </a:lnTo>
                  <a:lnTo>
                    <a:pt x="625203" y="504698"/>
                  </a:lnTo>
                  <a:lnTo>
                    <a:pt x="624840" y="546100"/>
                  </a:lnTo>
                  <a:lnTo>
                    <a:pt x="619760" y="598804"/>
                  </a:lnTo>
                  <a:lnTo>
                    <a:pt x="614045" y="623824"/>
                  </a:lnTo>
                  <a:lnTo>
                    <a:pt x="669163" y="638555"/>
                  </a:lnTo>
                  <a:lnTo>
                    <a:pt x="679196" y="587501"/>
                  </a:lnTo>
                  <a:lnTo>
                    <a:pt x="681990" y="547115"/>
                  </a:lnTo>
                  <a:lnTo>
                    <a:pt x="682371" y="526288"/>
                  </a:lnTo>
                  <a:lnTo>
                    <a:pt x="682371" y="504698"/>
                  </a:lnTo>
                  <a:lnTo>
                    <a:pt x="682009" y="483742"/>
                  </a:lnTo>
                  <a:lnTo>
                    <a:pt x="681507" y="461390"/>
                  </a:lnTo>
                  <a:lnTo>
                    <a:pt x="681482" y="460248"/>
                  </a:lnTo>
                  <a:close/>
                </a:path>
                <a:path w="682625" h="1311910">
                  <a:moveTo>
                    <a:pt x="596900" y="671321"/>
                  </a:moveTo>
                  <a:lnTo>
                    <a:pt x="574421" y="705357"/>
                  </a:lnTo>
                  <a:lnTo>
                    <a:pt x="530987" y="734060"/>
                  </a:lnTo>
                  <a:lnTo>
                    <a:pt x="478282" y="752093"/>
                  </a:lnTo>
                  <a:lnTo>
                    <a:pt x="494919" y="806703"/>
                  </a:lnTo>
                  <a:lnTo>
                    <a:pt x="537210" y="792988"/>
                  </a:lnTo>
                  <a:lnTo>
                    <a:pt x="573278" y="777113"/>
                  </a:lnTo>
                  <a:lnTo>
                    <a:pt x="605663" y="754633"/>
                  </a:lnTo>
                  <a:lnTo>
                    <a:pt x="640207" y="711580"/>
                  </a:lnTo>
                  <a:lnTo>
                    <a:pt x="647319" y="698373"/>
                  </a:lnTo>
                  <a:lnTo>
                    <a:pt x="596900" y="671321"/>
                  </a:lnTo>
                  <a:close/>
                </a:path>
                <a:path w="682625" h="1311910">
                  <a:moveTo>
                    <a:pt x="424942" y="767841"/>
                  </a:moveTo>
                  <a:lnTo>
                    <a:pt x="407543" y="772032"/>
                  </a:lnTo>
                  <a:lnTo>
                    <a:pt x="386080" y="776858"/>
                  </a:lnTo>
                  <a:lnTo>
                    <a:pt x="321310" y="790193"/>
                  </a:lnTo>
                  <a:lnTo>
                    <a:pt x="301371" y="794638"/>
                  </a:lnTo>
                  <a:lnTo>
                    <a:pt x="283083" y="799464"/>
                  </a:lnTo>
                  <a:lnTo>
                    <a:pt x="267462" y="803910"/>
                  </a:lnTo>
                  <a:lnTo>
                    <a:pt x="256412" y="807212"/>
                  </a:lnTo>
                  <a:lnTo>
                    <a:pt x="273304" y="861821"/>
                  </a:lnTo>
                  <a:lnTo>
                    <a:pt x="283083" y="858774"/>
                  </a:lnTo>
                  <a:lnTo>
                    <a:pt x="297561" y="854710"/>
                  </a:lnTo>
                  <a:lnTo>
                    <a:pt x="305816" y="852551"/>
                  </a:lnTo>
                  <a:lnTo>
                    <a:pt x="313944" y="850518"/>
                  </a:lnTo>
                  <a:lnTo>
                    <a:pt x="332994" y="846201"/>
                  </a:lnTo>
                  <a:lnTo>
                    <a:pt x="398780" y="832612"/>
                  </a:lnTo>
                  <a:lnTo>
                    <a:pt x="421132" y="827531"/>
                  </a:lnTo>
                  <a:lnTo>
                    <a:pt x="438531" y="823340"/>
                  </a:lnTo>
                  <a:lnTo>
                    <a:pt x="424942" y="767841"/>
                  </a:lnTo>
                  <a:close/>
                </a:path>
                <a:path w="682625" h="1311910">
                  <a:moveTo>
                    <a:pt x="200025" y="828548"/>
                  </a:moveTo>
                  <a:lnTo>
                    <a:pt x="162813" y="844803"/>
                  </a:lnTo>
                  <a:lnTo>
                    <a:pt x="126111" y="862076"/>
                  </a:lnTo>
                  <a:lnTo>
                    <a:pt x="91694" y="884554"/>
                  </a:lnTo>
                  <a:lnTo>
                    <a:pt x="58038" y="920495"/>
                  </a:lnTo>
                  <a:lnTo>
                    <a:pt x="48260" y="936625"/>
                  </a:lnTo>
                  <a:lnTo>
                    <a:pt x="98679" y="963421"/>
                  </a:lnTo>
                  <a:lnTo>
                    <a:pt x="99441" y="961643"/>
                  </a:lnTo>
                  <a:lnTo>
                    <a:pt x="103632" y="954913"/>
                  </a:lnTo>
                  <a:lnTo>
                    <a:pt x="133604" y="924178"/>
                  </a:lnTo>
                  <a:lnTo>
                    <a:pt x="185547" y="897127"/>
                  </a:lnTo>
                  <a:lnTo>
                    <a:pt x="219963" y="882268"/>
                  </a:lnTo>
                  <a:lnTo>
                    <a:pt x="222885" y="880871"/>
                  </a:lnTo>
                  <a:lnTo>
                    <a:pt x="200025" y="828548"/>
                  </a:lnTo>
                  <a:close/>
                </a:path>
                <a:path w="682625" h="1311910">
                  <a:moveTo>
                    <a:pt x="0" y="1125727"/>
                  </a:moveTo>
                  <a:lnTo>
                    <a:pt x="45847" y="1311783"/>
                  </a:lnTo>
                  <a:lnTo>
                    <a:pt x="158824" y="1173606"/>
                  </a:lnTo>
                  <a:lnTo>
                    <a:pt x="106299" y="1173606"/>
                  </a:lnTo>
                  <a:lnTo>
                    <a:pt x="50546" y="1161033"/>
                  </a:lnTo>
                  <a:lnTo>
                    <a:pt x="55158" y="1140559"/>
                  </a:lnTo>
                  <a:lnTo>
                    <a:pt x="55189" y="1138300"/>
                  </a:lnTo>
                  <a:lnTo>
                    <a:pt x="55709" y="1138300"/>
                  </a:lnTo>
                  <a:lnTo>
                    <a:pt x="0" y="1125727"/>
                  </a:lnTo>
                  <a:close/>
                </a:path>
                <a:path w="682625" h="1311910">
                  <a:moveTo>
                    <a:pt x="55158" y="1140559"/>
                  </a:moveTo>
                  <a:lnTo>
                    <a:pt x="50546" y="1161033"/>
                  </a:lnTo>
                  <a:lnTo>
                    <a:pt x="106299" y="1173606"/>
                  </a:lnTo>
                  <a:lnTo>
                    <a:pt x="111393" y="1150867"/>
                  </a:lnTo>
                  <a:lnTo>
                    <a:pt x="78782" y="1143507"/>
                  </a:lnTo>
                  <a:lnTo>
                    <a:pt x="55118" y="1143507"/>
                  </a:lnTo>
                  <a:lnTo>
                    <a:pt x="55158" y="1140559"/>
                  </a:lnTo>
                  <a:close/>
                </a:path>
                <a:path w="682625" h="1311910">
                  <a:moveTo>
                    <a:pt x="111393" y="1150867"/>
                  </a:moveTo>
                  <a:lnTo>
                    <a:pt x="106299" y="1173606"/>
                  </a:lnTo>
                  <a:lnTo>
                    <a:pt x="158824" y="1173606"/>
                  </a:lnTo>
                  <a:lnTo>
                    <a:pt x="167132" y="1163446"/>
                  </a:lnTo>
                  <a:lnTo>
                    <a:pt x="111393" y="1150867"/>
                  </a:lnTo>
                  <a:close/>
                </a:path>
                <a:path w="682625" h="1311910">
                  <a:moveTo>
                    <a:pt x="112326" y="1137919"/>
                  </a:moveTo>
                  <a:lnTo>
                    <a:pt x="55753" y="1137919"/>
                  </a:lnTo>
                  <a:lnTo>
                    <a:pt x="55709" y="1138300"/>
                  </a:lnTo>
                  <a:lnTo>
                    <a:pt x="111393" y="1150867"/>
                  </a:lnTo>
                  <a:lnTo>
                    <a:pt x="111887" y="1148588"/>
                  </a:lnTo>
                  <a:lnTo>
                    <a:pt x="112141" y="1146682"/>
                  </a:lnTo>
                  <a:lnTo>
                    <a:pt x="112255" y="1140559"/>
                  </a:lnTo>
                  <a:lnTo>
                    <a:pt x="112326" y="1137919"/>
                  </a:lnTo>
                  <a:close/>
                </a:path>
                <a:path w="682625" h="1311910">
                  <a:moveTo>
                    <a:pt x="55656" y="1138770"/>
                  </a:moveTo>
                  <a:lnTo>
                    <a:pt x="55488" y="1139092"/>
                  </a:lnTo>
                  <a:lnTo>
                    <a:pt x="55158" y="1140559"/>
                  </a:lnTo>
                  <a:lnTo>
                    <a:pt x="55118" y="1143507"/>
                  </a:lnTo>
                  <a:lnTo>
                    <a:pt x="55453" y="1140559"/>
                  </a:lnTo>
                  <a:lnTo>
                    <a:pt x="55536" y="1139825"/>
                  </a:lnTo>
                  <a:lnTo>
                    <a:pt x="55656" y="1138770"/>
                  </a:lnTo>
                  <a:close/>
                </a:path>
                <a:path w="682625" h="1311910">
                  <a:moveTo>
                    <a:pt x="55709" y="1138300"/>
                  </a:moveTo>
                  <a:lnTo>
                    <a:pt x="55619" y="1139092"/>
                  </a:lnTo>
                  <a:lnTo>
                    <a:pt x="55753" y="1139825"/>
                  </a:lnTo>
                  <a:lnTo>
                    <a:pt x="55536" y="1139825"/>
                  </a:lnTo>
                  <a:lnTo>
                    <a:pt x="55118" y="1143507"/>
                  </a:lnTo>
                  <a:lnTo>
                    <a:pt x="78782" y="1143507"/>
                  </a:lnTo>
                  <a:lnTo>
                    <a:pt x="62463" y="1139825"/>
                  </a:lnTo>
                  <a:lnTo>
                    <a:pt x="55753" y="1139825"/>
                  </a:lnTo>
                  <a:lnTo>
                    <a:pt x="55686" y="1139092"/>
                  </a:lnTo>
                  <a:lnTo>
                    <a:pt x="59216" y="1139092"/>
                  </a:lnTo>
                  <a:lnTo>
                    <a:pt x="55709" y="1138300"/>
                  </a:lnTo>
                  <a:close/>
                </a:path>
                <a:path w="682625" h="1311910">
                  <a:moveTo>
                    <a:pt x="55314" y="1137412"/>
                  </a:moveTo>
                  <a:lnTo>
                    <a:pt x="55194" y="1137919"/>
                  </a:lnTo>
                  <a:lnTo>
                    <a:pt x="55158" y="1140559"/>
                  </a:lnTo>
                  <a:lnTo>
                    <a:pt x="55488" y="1139092"/>
                  </a:lnTo>
                  <a:lnTo>
                    <a:pt x="55561" y="1138770"/>
                  </a:lnTo>
                  <a:lnTo>
                    <a:pt x="55629" y="1138467"/>
                  </a:lnTo>
                  <a:lnTo>
                    <a:pt x="55475" y="1138300"/>
                  </a:lnTo>
                  <a:lnTo>
                    <a:pt x="55406" y="1137919"/>
                  </a:lnTo>
                  <a:lnTo>
                    <a:pt x="55314" y="1137412"/>
                  </a:lnTo>
                  <a:close/>
                </a:path>
                <a:path w="682625" h="1311910">
                  <a:moveTo>
                    <a:pt x="55348" y="1135379"/>
                  </a:moveTo>
                  <a:lnTo>
                    <a:pt x="55475" y="1138300"/>
                  </a:lnTo>
                  <a:lnTo>
                    <a:pt x="55561" y="1138770"/>
                  </a:lnTo>
                  <a:lnTo>
                    <a:pt x="55481" y="1136835"/>
                  </a:lnTo>
                  <a:lnTo>
                    <a:pt x="55385" y="1135787"/>
                  </a:lnTo>
                  <a:lnTo>
                    <a:pt x="55348" y="1135379"/>
                  </a:lnTo>
                  <a:close/>
                </a:path>
                <a:path w="682625" h="1311910">
                  <a:moveTo>
                    <a:pt x="55385" y="1135787"/>
                  </a:moveTo>
                  <a:lnTo>
                    <a:pt x="55481" y="1136835"/>
                  </a:lnTo>
                  <a:lnTo>
                    <a:pt x="55533" y="1137412"/>
                  </a:lnTo>
                  <a:lnTo>
                    <a:pt x="55614" y="1138300"/>
                  </a:lnTo>
                  <a:lnTo>
                    <a:pt x="55753" y="1137919"/>
                  </a:lnTo>
                  <a:lnTo>
                    <a:pt x="112326" y="1137919"/>
                  </a:lnTo>
                  <a:lnTo>
                    <a:pt x="112340" y="1137412"/>
                  </a:lnTo>
                  <a:lnTo>
                    <a:pt x="56007" y="1137412"/>
                  </a:lnTo>
                  <a:lnTo>
                    <a:pt x="55835" y="1136835"/>
                  </a:lnTo>
                  <a:lnTo>
                    <a:pt x="55385" y="1135787"/>
                  </a:lnTo>
                  <a:close/>
                </a:path>
                <a:path w="682625" h="1311910">
                  <a:moveTo>
                    <a:pt x="112356" y="1134237"/>
                  </a:moveTo>
                  <a:lnTo>
                    <a:pt x="55245" y="1134237"/>
                  </a:lnTo>
                  <a:lnTo>
                    <a:pt x="55325" y="1135124"/>
                  </a:lnTo>
                  <a:lnTo>
                    <a:pt x="55401" y="1135379"/>
                  </a:lnTo>
                  <a:lnTo>
                    <a:pt x="55523" y="1135787"/>
                  </a:lnTo>
                  <a:lnTo>
                    <a:pt x="55786" y="1136835"/>
                  </a:lnTo>
                  <a:lnTo>
                    <a:pt x="56007" y="1137412"/>
                  </a:lnTo>
                  <a:lnTo>
                    <a:pt x="112340" y="1137412"/>
                  </a:lnTo>
                  <a:lnTo>
                    <a:pt x="112356" y="1134237"/>
                  </a:lnTo>
                  <a:close/>
                </a:path>
                <a:path w="682625" h="1311910">
                  <a:moveTo>
                    <a:pt x="54793" y="1134237"/>
                  </a:moveTo>
                  <a:lnTo>
                    <a:pt x="54898" y="1135124"/>
                  </a:lnTo>
                  <a:lnTo>
                    <a:pt x="55209" y="1136835"/>
                  </a:lnTo>
                  <a:lnTo>
                    <a:pt x="55232" y="1135124"/>
                  </a:lnTo>
                  <a:lnTo>
                    <a:pt x="55018" y="1134826"/>
                  </a:lnTo>
                  <a:lnTo>
                    <a:pt x="54793" y="1134237"/>
                  </a:lnTo>
                  <a:close/>
                </a:path>
                <a:path w="682625" h="1311910">
                  <a:moveTo>
                    <a:pt x="54266" y="1131569"/>
                  </a:moveTo>
                  <a:lnTo>
                    <a:pt x="54686" y="1133957"/>
                  </a:lnTo>
                  <a:lnTo>
                    <a:pt x="55786" y="1136835"/>
                  </a:lnTo>
                  <a:lnTo>
                    <a:pt x="55523" y="1135787"/>
                  </a:lnTo>
                  <a:lnTo>
                    <a:pt x="54266" y="1131569"/>
                  </a:lnTo>
                  <a:close/>
                </a:path>
                <a:path w="682625" h="1311910">
                  <a:moveTo>
                    <a:pt x="112268" y="1131569"/>
                  </a:moveTo>
                  <a:lnTo>
                    <a:pt x="54266" y="1131569"/>
                  </a:lnTo>
                  <a:lnTo>
                    <a:pt x="55236" y="1134826"/>
                  </a:lnTo>
                  <a:lnTo>
                    <a:pt x="55245" y="1134237"/>
                  </a:lnTo>
                  <a:lnTo>
                    <a:pt x="112356" y="1134237"/>
                  </a:lnTo>
                  <a:lnTo>
                    <a:pt x="112268" y="1131569"/>
                  </a:lnTo>
                  <a:close/>
                </a:path>
                <a:path w="682625" h="1311910">
                  <a:moveTo>
                    <a:pt x="27812" y="999870"/>
                  </a:moveTo>
                  <a:lnTo>
                    <a:pt x="26924" y="1005966"/>
                  </a:lnTo>
                  <a:lnTo>
                    <a:pt x="25400" y="1020317"/>
                  </a:lnTo>
                  <a:lnTo>
                    <a:pt x="24511" y="1034668"/>
                  </a:lnTo>
                  <a:lnTo>
                    <a:pt x="24257" y="1048512"/>
                  </a:lnTo>
                  <a:lnTo>
                    <a:pt x="24583" y="1059814"/>
                  </a:lnTo>
                  <a:lnTo>
                    <a:pt x="24637" y="1061719"/>
                  </a:lnTo>
                  <a:lnTo>
                    <a:pt x="30353" y="1092580"/>
                  </a:lnTo>
                  <a:lnTo>
                    <a:pt x="34036" y="1100963"/>
                  </a:lnTo>
                  <a:lnTo>
                    <a:pt x="40259" y="1111757"/>
                  </a:lnTo>
                  <a:lnTo>
                    <a:pt x="46355" y="1120520"/>
                  </a:lnTo>
                  <a:lnTo>
                    <a:pt x="51435" y="1127760"/>
                  </a:lnTo>
                  <a:lnTo>
                    <a:pt x="54356" y="1133093"/>
                  </a:lnTo>
                  <a:lnTo>
                    <a:pt x="54686" y="1133957"/>
                  </a:lnTo>
                  <a:lnTo>
                    <a:pt x="54252" y="1131569"/>
                  </a:lnTo>
                  <a:lnTo>
                    <a:pt x="112268" y="1131569"/>
                  </a:lnTo>
                  <a:lnTo>
                    <a:pt x="111887" y="1129791"/>
                  </a:lnTo>
                  <a:lnTo>
                    <a:pt x="110362" y="1121282"/>
                  </a:lnTo>
                  <a:lnTo>
                    <a:pt x="110109" y="1119251"/>
                  </a:lnTo>
                  <a:lnTo>
                    <a:pt x="109474" y="1117218"/>
                  </a:lnTo>
                  <a:lnTo>
                    <a:pt x="108585" y="1115314"/>
                  </a:lnTo>
                  <a:lnTo>
                    <a:pt x="103759" y="1104138"/>
                  </a:lnTo>
                  <a:lnTo>
                    <a:pt x="98171" y="1094866"/>
                  </a:lnTo>
                  <a:lnTo>
                    <a:pt x="89281" y="1082293"/>
                  </a:lnTo>
                  <a:lnTo>
                    <a:pt x="86360" y="1077849"/>
                  </a:lnTo>
                  <a:lnTo>
                    <a:pt x="84859" y="1074546"/>
                  </a:lnTo>
                  <a:lnTo>
                    <a:pt x="84328" y="1074546"/>
                  </a:lnTo>
                  <a:lnTo>
                    <a:pt x="84254" y="1074292"/>
                  </a:lnTo>
                  <a:lnTo>
                    <a:pt x="82550" y="1069466"/>
                  </a:lnTo>
                  <a:lnTo>
                    <a:pt x="82860" y="1069466"/>
                  </a:lnTo>
                  <a:lnTo>
                    <a:pt x="82677" y="1068831"/>
                  </a:lnTo>
                  <a:lnTo>
                    <a:pt x="81787" y="1059814"/>
                  </a:lnTo>
                  <a:lnTo>
                    <a:pt x="81407" y="1049401"/>
                  </a:lnTo>
                  <a:lnTo>
                    <a:pt x="81534" y="1037970"/>
                  </a:lnTo>
                  <a:lnTo>
                    <a:pt x="82296" y="1026160"/>
                  </a:lnTo>
                  <a:lnTo>
                    <a:pt x="83438" y="1014476"/>
                  </a:lnTo>
                  <a:lnTo>
                    <a:pt x="84328" y="1008379"/>
                  </a:lnTo>
                  <a:lnTo>
                    <a:pt x="27812" y="999870"/>
                  </a:lnTo>
                  <a:close/>
                </a:path>
                <a:path w="682625" h="1311910">
                  <a:moveTo>
                    <a:pt x="83401" y="1071341"/>
                  </a:moveTo>
                  <a:lnTo>
                    <a:pt x="84239" y="1074292"/>
                  </a:lnTo>
                  <a:lnTo>
                    <a:pt x="84328" y="1074546"/>
                  </a:lnTo>
                  <a:lnTo>
                    <a:pt x="84859" y="1074546"/>
                  </a:lnTo>
                  <a:lnTo>
                    <a:pt x="83401" y="1071341"/>
                  </a:lnTo>
                  <a:close/>
                </a:path>
                <a:path w="682625" h="1311910">
                  <a:moveTo>
                    <a:pt x="82550" y="1069466"/>
                  </a:moveTo>
                  <a:lnTo>
                    <a:pt x="84239" y="1074292"/>
                  </a:lnTo>
                  <a:lnTo>
                    <a:pt x="83401" y="1071341"/>
                  </a:lnTo>
                  <a:lnTo>
                    <a:pt x="82550" y="1069466"/>
                  </a:lnTo>
                  <a:close/>
                </a:path>
                <a:path w="682625" h="1311910">
                  <a:moveTo>
                    <a:pt x="82860" y="1069466"/>
                  </a:moveTo>
                  <a:lnTo>
                    <a:pt x="82550" y="1069466"/>
                  </a:lnTo>
                  <a:lnTo>
                    <a:pt x="83401" y="1071341"/>
                  </a:lnTo>
                  <a:lnTo>
                    <a:pt x="82860" y="106946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778498" y="1253185"/>
            <a:ext cx="2406015" cy="2083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spcBef>
                <a:spcPts val="125"/>
              </a:spcBef>
            </a:pPr>
            <a:r>
              <a:rPr sz="1250" b="1" dirty="0">
                <a:solidFill>
                  <a:srgbClr val="7E7E7E"/>
                </a:solidFill>
                <a:latin typeface="Calibri"/>
                <a:cs typeface="Calibri"/>
              </a:rPr>
              <a:t>Anciens</a:t>
            </a:r>
            <a:r>
              <a:rPr sz="1250" b="1" spc="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50" b="1" dirty="0">
                <a:solidFill>
                  <a:srgbClr val="7E7E7E"/>
                </a:solidFill>
                <a:latin typeface="Calibri"/>
                <a:cs typeface="Calibri"/>
              </a:rPr>
              <a:t>tracés</a:t>
            </a:r>
            <a:r>
              <a:rPr sz="1250" b="1" spc="-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50" b="1" dirty="0">
                <a:solidFill>
                  <a:srgbClr val="7E7E7E"/>
                </a:solidFill>
                <a:latin typeface="Calibri"/>
                <a:cs typeface="Calibri"/>
              </a:rPr>
              <a:t>de</a:t>
            </a:r>
            <a:r>
              <a:rPr sz="1250" b="1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50" b="1" dirty="0">
                <a:solidFill>
                  <a:srgbClr val="7E7E7E"/>
                </a:solidFill>
                <a:latin typeface="Calibri"/>
                <a:cs typeface="Calibri"/>
              </a:rPr>
              <a:t>l’Orb</a:t>
            </a:r>
            <a:r>
              <a:rPr sz="1250" b="1" spc="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50" b="1" dirty="0">
                <a:solidFill>
                  <a:srgbClr val="7E7E7E"/>
                </a:solidFill>
                <a:latin typeface="Calibri"/>
                <a:cs typeface="Calibri"/>
              </a:rPr>
              <a:t>et</a:t>
            </a:r>
            <a:r>
              <a:rPr sz="1250" b="1" spc="-1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50" b="1" dirty="0">
                <a:solidFill>
                  <a:srgbClr val="7E7E7E"/>
                </a:solidFill>
                <a:latin typeface="Calibri"/>
                <a:cs typeface="Calibri"/>
              </a:rPr>
              <a:t>du</a:t>
            </a:r>
            <a:r>
              <a:rPr sz="1250" b="1" spc="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50" b="1" spc="-10" dirty="0">
                <a:solidFill>
                  <a:srgbClr val="7E7E7E"/>
                </a:solidFill>
                <a:latin typeface="Calibri"/>
                <a:cs typeface="Calibri"/>
              </a:rPr>
              <a:t>Libron</a:t>
            </a:r>
            <a:endParaRPr sz="1250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78497" y="1517397"/>
            <a:ext cx="3134360" cy="20774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1250" b="1" dirty="0">
                <a:solidFill>
                  <a:srgbClr val="7E7E7E"/>
                </a:solidFill>
                <a:latin typeface="Calibri"/>
                <a:cs typeface="Calibri"/>
              </a:rPr>
              <a:t>Anciens</a:t>
            </a:r>
            <a:r>
              <a:rPr sz="1250" b="1" spc="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50" b="1" dirty="0">
                <a:solidFill>
                  <a:srgbClr val="7E7E7E"/>
                </a:solidFill>
                <a:latin typeface="Calibri"/>
                <a:cs typeface="Calibri"/>
              </a:rPr>
              <a:t>graus</a:t>
            </a:r>
            <a:r>
              <a:rPr sz="1250" b="1" spc="1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50" b="1" dirty="0">
                <a:solidFill>
                  <a:srgbClr val="7E7E7E"/>
                </a:solidFill>
                <a:latin typeface="Calibri"/>
                <a:cs typeface="Calibri"/>
              </a:rPr>
              <a:t>(Orpellières,</a:t>
            </a:r>
            <a:r>
              <a:rPr sz="1250" b="1" spc="3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50" b="1" dirty="0">
                <a:solidFill>
                  <a:srgbClr val="7E7E7E"/>
                </a:solidFill>
                <a:latin typeface="Calibri"/>
                <a:cs typeface="Calibri"/>
              </a:rPr>
              <a:t>Séoune,</a:t>
            </a:r>
            <a:r>
              <a:rPr sz="1250" b="1" spc="20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50" b="1" spc="-10" dirty="0">
                <a:solidFill>
                  <a:srgbClr val="7E7E7E"/>
                </a:solidFill>
                <a:latin typeface="Calibri"/>
                <a:cs typeface="Calibri"/>
              </a:rPr>
              <a:t>Riviérette)</a:t>
            </a:r>
            <a:endParaRPr sz="1250" dirty="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3659124" y="1253185"/>
            <a:ext cx="3823970" cy="4802505"/>
            <a:chOff x="2560320" y="1290447"/>
            <a:chExt cx="3823970" cy="4802505"/>
          </a:xfrm>
        </p:grpSpPr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81550" y="1609344"/>
              <a:ext cx="193548" cy="11430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527804" y="1290447"/>
              <a:ext cx="700405" cy="171450"/>
            </a:xfrm>
            <a:custGeom>
              <a:avLst/>
              <a:gdLst/>
              <a:ahLst/>
              <a:cxnLst/>
              <a:rect l="l" t="t" r="r" b="b"/>
              <a:pathLst>
                <a:path w="700404" h="171450">
                  <a:moveTo>
                    <a:pt x="171450" y="57150"/>
                  </a:moveTo>
                  <a:lnTo>
                    <a:pt x="0" y="57150"/>
                  </a:lnTo>
                  <a:lnTo>
                    <a:pt x="0" y="114300"/>
                  </a:lnTo>
                  <a:lnTo>
                    <a:pt x="171450" y="114300"/>
                  </a:lnTo>
                  <a:lnTo>
                    <a:pt x="171450" y="57150"/>
                  </a:lnTo>
                  <a:close/>
                </a:path>
                <a:path w="700404" h="171450">
                  <a:moveTo>
                    <a:pt x="400050" y="57150"/>
                  </a:moveTo>
                  <a:lnTo>
                    <a:pt x="228600" y="57150"/>
                  </a:lnTo>
                  <a:lnTo>
                    <a:pt x="228600" y="114300"/>
                  </a:lnTo>
                  <a:lnTo>
                    <a:pt x="400050" y="114300"/>
                  </a:lnTo>
                  <a:lnTo>
                    <a:pt x="400050" y="57150"/>
                  </a:lnTo>
                  <a:close/>
                </a:path>
                <a:path w="700404" h="171450">
                  <a:moveTo>
                    <a:pt x="528828" y="0"/>
                  </a:moveTo>
                  <a:lnTo>
                    <a:pt x="528828" y="171450"/>
                  </a:lnTo>
                  <a:lnTo>
                    <a:pt x="643128" y="114300"/>
                  </a:lnTo>
                  <a:lnTo>
                    <a:pt x="557403" y="114300"/>
                  </a:lnTo>
                  <a:lnTo>
                    <a:pt x="557403" y="57150"/>
                  </a:lnTo>
                  <a:lnTo>
                    <a:pt x="643128" y="57150"/>
                  </a:lnTo>
                  <a:lnTo>
                    <a:pt x="528828" y="0"/>
                  </a:lnTo>
                  <a:close/>
                </a:path>
                <a:path w="700404" h="171450">
                  <a:moveTo>
                    <a:pt x="528828" y="57150"/>
                  </a:moveTo>
                  <a:lnTo>
                    <a:pt x="457200" y="57150"/>
                  </a:lnTo>
                  <a:lnTo>
                    <a:pt x="457200" y="114300"/>
                  </a:lnTo>
                  <a:lnTo>
                    <a:pt x="528828" y="114300"/>
                  </a:lnTo>
                  <a:lnTo>
                    <a:pt x="528828" y="57150"/>
                  </a:lnTo>
                  <a:close/>
                </a:path>
                <a:path w="700404" h="171450">
                  <a:moveTo>
                    <a:pt x="643128" y="57150"/>
                  </a:moveTo>
                  <a:lnTo>
                    <a:pt x="557403" y="57150"/>
                  </a:lnTo>
                  <a:lnTo>
                    <a:pt x="557403" y="114300"/>
                  </a:lnTo>
                  <a:lnTo>
                    <a:pt x="643128" y="114300"/>
                  </a:lnTo>
                  <a:lnTo>
                    <a:pt x="700278" y="85725"/>
                  </a:lnTo>
                  <a:lnTo>
                    <a:pt x="643128" y="571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560320" y="5757672"/>
              <a:ext cx="3823970" cy="335280"/>
            </a:xfrm>
            <a:custGeom>
              <a:avLst/>
              <a:gdLst/>
              <a:ahLst/>
              <a:cxnLst/>
              <a:rect l="l" t="t" r="r" b="b"/>
              <a:pathLst>
                <a:path w="3823970" h="335279">
                  <a:moveTo>
                    <a:pt x="490728" y="163830"/>
                  </a:moveTo>
                  <a:lnTo>
                    <a:pt x="326898" y="0"/>
                  </a:lnTo>
                  <a:lnTo>
                    <a:pt x="326898" y="81915"/>
                  </a:lnTo>
                  <a:lnTo>
                    <a:pt x="0" y="81915"/>
                  </a:lnTo>
                  <a:lnTo>
                    <a:pt x="0" y="245745"/>
                  </a:lnTo>
                  <a:lnTo>
                    <a:pt x="326898" y="245745"/>
                  </a:lnTo>
                  <a:lnTo>
                    <a:pt x="326898" y="327660"/>
                  </a:lnTo>
                  <a:lnTo>
                    <a:pt x="490728" y="163830"/>
                  </a:lnTo>
                  <a:close/>
                </a:path>
                <a:path w="3823970" h="335279">
                  <a:moveTo>
                    <a:pt x="3823716" y="171450"/>
                  </a:moveTo>
                  <a:lnTo>
                    <a:pt x="3659886" y="7620"/>
                  </a:lnTo>
                  <a:lnTo>
                    <a:pt x="3659886" y="89535"/>
                  </a:lnTo>
                  <a:lnTo>
                    <a:pt x="3332988" y="89535"/>
                  </a:lnTo>
                  <a:lnTo>
                    <a:pt x="3332988" y="253365"/>
                  </a:lnTo>
                  <a:lnTo>
                    <a:pt x="3659886" y="253365"/>
                  </a:lnTo>
                  <a:lnTo>
                    <a:pt x="3659886" y="335280"/>
                  </a:lnTo>
                  <a:lnTo>
                    <a:pt x="3823716" y="171450"/>
                  </a:lnTo>
                  <a:close/>
                </a:path>
              </a:pathLst>
            </a:custGeom>
            <a:solidFill>
              <a:srgbClr val="7B7B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566291" y="5553457"/>
            <a:ext cx="1957070" cy="5791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spcBef>
                <a:spcPts val="110"/>
              </a:spcBef>
            </a:pPr>
            <a:r>
              <a:rPr dirty="0">
                <a:solidFill>
                  <a:srgbClr val="7B7B7B"/>
                </a:solidFill>
                <a:latin typeface="Calibri"/>
                <a:cs typeface="Calibri"/>
              </a:rPr>
              <a:t>Anciens</a:t>
            </a:r>
            <a:r>
              <a:rPr spc="-5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7B7B7B"/>
                </a:solidFill>
                <a:latin typeface="Calibri"/>
                <a:cs typeface="Calibri"/>
              </a:rPr>
              <a:t>exutoires</a:t>
            </a:r>
            <a:r>
              <a:rPr spc="-5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pc="-25" dirty="0">
                <a:solidFill>
                  <a:srgbClr val="7B7B7B"/>
                </a:solidFill>
                <a:latin typeface="Calibri"/>
                <a:cs typeface="Calibri"/>
              </a:rPr>
              <a:t>de</a:t>
            </a:r>
            <a:endParaRPr dirty="0">
              <a:latin typeface="Calibri"/>
              <a:cs typeface="Calibri"/>
            </a:endParaRPr>
          </a:p>
          <a:p>
            <a:pPr algn="ctr">
              <a:spcBef>
                <a:spcPts val="25"/>
              </a:spcBef>
            </a:pPr>
            <a:r>
              <a:rPr dirty="0">
                <a:solidFill>
                  <a:srgbClr val="7B7B7B"/>
                </a:solidFill>
                <a:latin typeface="Calibri"/>
                <a:cs typeface="Calibri"/>
              </a:rPr>
              <a:t>l’Orb</a:t>
            </a:r>
            <a:r>
              <a:rPr spc="-3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7B7B7B"/>
                </a:solidFill>
                <a:latin typeface="Calibri"/>
                <a:cs typeface="Calibri"/>
              </a:rPr>
              <a:t>et</a:t>
            </a:r>
            <a:r>
              <a:rPr spc="-3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7B7B7B"/>
                </a:solidFill>
                <a:latin typeface="Calibri"/>
                <a:cs typeface="Calibri"/>
              </a:rPr>
              <a:t>du</a:t>
            </a:r>
            <a:r>
              <a:rPr spc="-2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7B7B7B"/>
                </a:solidFill>
                <a:latin typeface="Calibri"/>
                <a:cs typeface="Calibri"/>
              </a:rPr>
              <a:t>Libron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354068" y="5431257"/>
            <a:ext cx="2692400" cy="8566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065" marR="5080" indent="635" algn="ctr">
              <a:lnSpc>
                <a:spcPct val="101099"/>
              </a:lnSpc>
              <a:spcBef>
                <a:spcPts val="85"/>
              </a:spcBef>
            </a:pPr>
            <a:r>
              <a:rPr dirty="0">
                <a:solidFill>
                  <a:srgbClr val="7B7B7B"/>
                </a:solidFill>
                <a:latin typeface="Calibri"/>
                <a:cs typeface="Calibri"/>
              </a:rPr>
              <a:t>Artificialisation</a:t>
            </a:r>
            <a:r>
              <a:rPr spc="2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pc="-50" dirty="0">
                <a:solidFill>
                  <a:srgbClr val="7B7B7B"/>
                </a:solidFill>
                <a:latin typeface="Calibri"/>
                <a:cs typeface="Calibri"/>
              </a:rPr>
              <a:t>: </a:t>
            </a:r>
            <a:r>
              <a:rPr dirty="0">
                <a:solidFill>
                  <a:srgbClr val="7B7B7B"/>
                </a:solidFill>
                <a:latin typeface="Calibri"/>
                <a:cs typeface="Calibri"/>
              </a:rPr>
              <a:t>assèchement</a:t>
            </a:r>
            <a:r>
              <a:rPr spc="-1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7B7B7B"/>
                </a:solidFill>
                <a:latin typeface="Calibri"/>
                <a:cs typeface="Calibri"/>
              </a:rPr>
              <a:t>/</a:t>
            </a:r>
            <a:r>
              <a:rPr spc="-2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7B7B7B"/>
                </a:solidFill>
                <a:latin typeface="Calibri"/>
                <a:cs typeface="Calibri"/>
              </a:rPr>
              <a:t>chenalisation </a:t>
            </a:r>
            <a:r>
              <a:rPr dirty="0">
                <a:solidFill>
                  <a:srgbClr val="7B7B7B"/>
                </a:solidFill>
                <a:latin typeface="Calibri"/>
                <a:cs typeface="Calibri"/>
              </a:rPr>
              <a:t>pour</a:t>
            </a:r>
            <a:r>
              <a:rPr spc="-1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7B7B7B"/>
                </a:solidFill>
                <a:latin typeface="Calibri"/>
                <a:cs typeface="Calibri"/>
              </a:rPr>
              <a:t>exploiter</a:t>
            </a:r>
            <a:r>
              <a:rPr spc="-2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7B7B7B"/>
                </a:solidFill>
                <a:latin typeface="Calibri"/>
                <a:cs typeface="Calibri"/>
              </a:rPr>
              <a:t>les</a:t>
            </a:r>
            <a:r>
              <a:rPr spc="-2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spc="-10" dirty="0">
                <a:solidFill>
                  <a:srgbClr val="7B7B7B"/>
                </a:solidFill>
                <a:latin typeface="Calibri"/>
                <a:cs typeface="Calibri"/>
              </a:rPr>
              <a:t>terres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703122" y="5459742"/>
            <a:ext cx="2148205" cy="8566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-1905" algn="ctr">
              <a:lnSpc>
                <a:spcPct val="101099"/>
              </a:lnSpc>
              <a:spcBef>
                <a:spcPts val="85"/>
              </a:spcBef>
            </a:pPr>
            <a:r>
              <a:rPr b="1" dirty="0">
                <a:solidFill>
                  <a:srgbClr val="7B7B7B"/>
                </a:solidFill>
                <a:latin typeface="Calibri"/>
                <a:cs typeface="Calibri"/>
              </a:rPr>
              <a:t>Complexité</a:t>
            </a:r>
            <a:r>
              <a:rPr b="1" spc="1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rgbClr val="7B7B7B"/>
                </a:solidFill>
                <a:latin typeface="Calibri"/>
                <a:cs typeface="Calibri"/>
              </a:rPr>
              <a:t>d’un </a:t>
            </a:r>
            <a:r>
              <a:rPr b="1" dirty="0">
                <a:solidFill>
                  <a:srgbClr val="7B7B7B"/>
                </a:solidFill>
                <a:latin typeface="Calibri"/>
                <a:cs typeface="Calibri"/>
              </a:rPr>
              <a:t>secteur</a:t>
            </a:r>
            <a:r>
              <a:rPr b="1" spc="40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B7B7B"/>
                </a:solidFill>
                <a:latin typeface="Calibri"/>
                <a:cs typeface="Calibri"/>
              </a:rPr>
              <a:t>sous</a:t>
            </a:r>
            <a:r>
              <a:rPr b="1" spc="3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7B7B7B"/>
                </a:solidFill>
                <a:latin typeface="Calibri"/>
                <a:cs typeface="Calibri"/>
              </a:rPr>
              <a:t>influence </a:t>
            </a:r>
            <a:r>
              <a:rPr b="1" dirty="0">
                <a:solidFill>
                  <a:srgbClr val="7B7B7B"/>
                </a:solidFill>
                <a:latin typeface="Calibri"/>
                <a:cs typeface="Calibri"/>
              </a:rPr>
              <a:t>de</a:t>
            </a:r>
            <a:r>
              <a:rPr b="1" spc="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B7B7B"/>
                </a:solidFill>
                <a:latin typeface="Calibri"/>
                <a:cs typeface="Calibri"/>
              </a:rPr>
              <a:t>l’Orb et</a:t>
            </a:r>
            <a:r>
              <a:rPr b="1" spc="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B7B7B"/>
                </a:solidFill>
                <a:latin typeface="Calibri"/>
                <a:cs typeface="Calibri"/>
              </a:rPr>
              <a:t>de</a:t>
            </a:r>
            <a:r>
              <a:rPr b="1" spc="5" dirty="0">
                <a:solidFill>
                  <a:srgbClr val="7B7B7B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7B7B7B"/>
                </a:solidFill>
                <a:latin typeface="Calibri"/>
                <a:cs typeface="Calibri"/>
              </a:rPr>
              <a:t>la </a:t>
            </a:r>
            <a:r>
              <a:rPr b="1" spc="-25" dirty="0">
                <a:solidFill>
                  <a:srgbClr val="7B7B7B"/>
                </a:solidFill>
                <a:latin typeface="Calibri"/>
                <a:cs typeface="Calibri"/>
              </a:rPr>
              <a:t>Mer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BC484C4-3789-7C20-C6C2-B662728F19B9}"/>
              </a:ext>
            </a:extLst>
          </p:cNvPr>
          <p:cNvSpPr/>
          <p:nvPr/>
        </p:nvSpPr>
        <p:spPr>
          <a:xfrm>
            <a:off x="304800" y="6181445"/>
            <a:ext cx="3352800" cy="5791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7629CA5-E081-6EF5-AA32-5D8E09FB56B4}"/>
              </a:ext>
            </a:extLst>
          </p:cNvPr>
          <p:cNvSpPr/>
          <p:nvPr/>
        </p:nvSpPr>
        <p:spPr>
          <a:xfrm>
            <a:off x="10071354" y="5842890"/>
            <a:ext cx="1651253" cy="85661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6115" y="848105"/>
            <a:ext cx="4245610" cy="238810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973192" y="1724025"/>
            <a:ext cx="1597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latin typeface="Arial"/>
                <a:cs typeface="Arial"/>
              </a:rPr>
              <a:t>«</a:t>
            </a:r>
            <a:r>
              <a:rPr sz="1200" i="1" spc="-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Rond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de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sel »</a:t>
            </a:r>
            <a:r>
              <a:rPr sz="1200" i="1" spc="-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sur</a:t>
            </a:r>
            <a:r>
              <a:rPr sz="1200" i="1" spc="-5" dirty="0">
                <a:latin typeface="Arial"/>
                <a:cs typeface="Arial"/>
              </a:rPr>
              <a:t> </a:t>
            </a:r>
            <a:r>
              <a:rPr sz="1200" i="1" spc="-25" dirty="0">
                <a:latin typeface="Arial"/>
                <a:cs typeface="Arial"/>
              </a:rPr>
              <a:t>la </a:t>
            </a:r>
            <a:r>
              <a:rPr sz="1200" i="1" dirty="0">
                <a:latin typeface="Arial"/>
                <a:cs typeface="Arial"/>
              </a:rPr>
              <a:t>commune</a:t>
            </a:r>
            <a:r>
              <a:rPr sz="1200" i="1" spc="-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de</a:t>
            </a:r>
            <a:r>
              <a:rPr sz="1200" i="1" spc="-4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Sérignan, </a:t>
            </a:r>
            <a:r>
              <a:rPr sz="1200" i="1" dirty="0">
                <a:latin typeface="Arial"/>
                <a:cs typeface="Arial"/>
              </a:rPr>
              <a:t>septembre</a:t>
            </a:r>
            <a:r>
              <a:rPr sz="1200" i="1" spc="-65" dirty="0">
                <a:latin typeface="Arial"/>
                <a:cs typeface="Arial"/>
              </a:rPr>
              <a:t> </a:t>
            </a:r>
            <a:r>
              <a:rPr sz="1200" i="1" spc="-20" dirty="0">
                <a:latin typeface="Arial"/>
                <a:cs typeface="Arial"/>
              </a:rPr>
              <a:t>2025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2366" y="3389122"/>
            <a:ext cx="5872480" cy="268986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373380" marR="5080" indent="-287020">
              <a:lnSpc>
                <a:spcPts val="1730"/>
              </a:lnSpc>
              <a:spcBef>
                <a:spcPts val="310"/>
              </a:spcBef>
            </a:pPr>
            <a:r>
              <a:rPr sz="1600" dirty="0">
                <a:latin typeface="Wingdings"/>
                <a:cs typeface="Wingdings"/>
              </a:rPr>
              <a:t></a:t>
            </a:r>
            <a:r>
              <a:rPr sz="1600" spc="26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Arial MT"/>
                <a:cs typeface="Arial MT"/>
              </a:rPr>
              <a:t>En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1951,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un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rapport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sur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salinité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des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basses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plaine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l’Orb </a:t>
            </a:r>
            <a:r>
              <a:rPr sz="1600" dirty="0">
                <a:latin typeface="Arial MT"/>
                <a:cs typeface="Arial MT"/>
              </a:rPr>
              <a:t>(Association</a:t>
            </a:r>
            <a:r>
              <a:rPr sz="1600" spc="-7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Syndicale</a:t>
            </a:r>
            <a:r>
              <a:rPr sz="1600" spc="-5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pour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l'Assainissement</a:t>
            </a:r>
            <a:r>
              <a:rPr sz="1600" spc="-6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et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l'Irrigation</a:t>
            </a:r>
            <a:r>
              <a:rPr sz="1600" spc="50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Plaine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l'Orb, 1951)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fait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état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d’épisodes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mortalité </a:t>
            </a:r>
            <a:r>
              <a:rPr sz="1600" dirty="0">
                <a:latin typeface="Arial MT"/>
                <a:cs typeface="Arial MT"/>
              </a:rPr>
              <a:t>des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végétaux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dit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«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mal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chronique</a:t>
            </a:r>
            <a:r>
              <a:rPr sz="1600" spc="-5" dirty="0">
                <a:latin typeface="Arial MT"/>
                <a:cs typeface="Arial MT"/>
              </a:rPr>
              <a:t> </a:t>
            </a:r>
            <a:r>
              <a:rPr sz="1600" spc="-50" dirty="0">
                <a:latin typeface="Arial MT"/>
                <a:cs typeface="Arial MT"/>
              </a:rPr>
              <a:t>»</a:t>
            </a:r>
            <a:endParaRPr sz="1600">
              <a:latin typeface="Arial MT"/>
              <a:cs typeface="Arial MT"/>
            </a:endParaRPr>
          </a:p>
          <a:p>
            <a:pPr marL="86995">
              <a:lnSpc>
                <a:spcPct val="100000"/>
              </a:lnSpc>
              <a:spcBef>
                <a:spcPts val="775"/>
              </a:spcBef>
            </a:pPr>
            <a:r>
              <a:rPr sz="1600" dirty="0">
                <a:latin typeface="Wingdings"/>
                <a:cs typeface="Wingdings"/>
              </a:rPr>
              <a:t></a:t>
            </a:r>
            <a:r>
              <a:rPr sz="1600" spc="2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Arial MT"/>
                <a:cs typeface="Arial MT"/>
              </a:rPr>
              <a:t>Importante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salinisation</a:t>
            </a:r>
            <a:r>
              <a:rPr sz="1600" spc="-7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des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terres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ces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dernières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années.</a:t>
            </a:r>
            <a:endParaRPr sz="1600">
              <a:latin typeface="Arial MT"/>
              <a:cs typeface="Arial MT"/>
            </a:endParaRPr>
          </a:p>
          <a:p>
            <a:pPr marL="86995">
              <a:lnSpc>
                <a:spcPct val="100000"/>
              </a:lnSpc>
              <a:spcBef>
                <a:spcPts val="805"/>
              </a:spcBef>
            </a:pPr>
            <a:r>
              <a:rPr sz="1600" dirty="0">
                <a:latin typeface="Wingdings"/>
                <a:cs typeface="Wingdings"/>
              </a:rPr>
              <a:t></a:t>
            </a:r>
            <a:r>
              <a:rPr sz="1600" spc="2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Arial MT"/>
                <a:cs typeface="Arial MT"/>
              </a:rPr>
              <a:t>Phénomènes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liés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aux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sécheresses</a:t>
            </a:r>
            <a:endParaRPr sz="1600">
              <a:latin typeface="Arial MT"/>
              <a:cs typeface="Arial MT"/>
            </a:endParaRPr>
          </a:p>
          <a:p>
            <a:pPr marL="12700" marR="78105">
              <a:lnSpc>
                <a:spcPts val="1730"/>
              </a:lnSpc>
              <a:spcBef>
                <a:spcPts val="1535"/>
              </a:spcBef>
            </a:pPr>
            <a:r>
              <a:rPr sz="1600" dirty="0">
                <a:latin typeface="Arial MT"/>
                <a:cs typeface="Arial MT"/>
              </a:rPr>
              <a:t>Nécessité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d’une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étude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 </a:t>
            </a:r>
            <a:r>
              <a:rPr sz="1600" b="1" spc="-10" dirty="0">
                <a:latin typeface="Arial"/>
                <a:cs typeface="Arial"/>
              </a:rPr>
              <a:t>compréhension</a:t>
            </a:r>
            <a:r>
              <a:rPr sz="1600" b="1" dirty="0">
                <a:latin typeface="Arial"/>
                <a:cs typeface="Arial"/>
              </a:rPr>
              <a:t> du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fonctionnement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nappe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alluviale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l’Orb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dans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le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secteur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et</a:t>
            </a:r>
            <a:r>
              <a:rPr sz="1600" spc="-25" dirty="0">
                <a:latin typeface="Arial MT"/>
                <a:cs typeface="Arial MT"/>
              </a:rPr>
              <a:t> de </a:t>
            </a:r>
            <a:r>
              <a:rPr sz="1600" b="1" dirty="0">
                <a:latin typeface="Arial"/>
                <a:cs typeface="Arial"/>
              </a:rPr>
              <a:t>caractérisation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cet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aquifère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peu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étudié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(état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salinité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nappe,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origine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salinité).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30277" y="857566"/>
            <a:ext cx="435610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fr-FR" sz="2000" b="1" dirty="0">
                <a:latin typeface="Arial"/>
                <a:cs typeface="Arial"/>
              </a:rPr>
              <a:t>Une étude sur l’origine du sel confiée à BRGM</a:t>
            </a:r>
            <a:r>
              <a:rPr sz="2000" b="1" spc="-50" dirty="0">
                <a:latin typeface="Arial"/>
                <a:cs typeface="Arial"/>
              </a:rPr>
              <a:t>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39330" y="2234946"/>
            <a:ext cx="45358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0" indent="-241300">
              <a:lnSpc>
                <a:spcPct val="100000"/>
              </a:lnSpc>
              <a:spcBef>
                <a:spcPts val="100"/>
              </a:spcBef>
              <a:buClr>
                <a:srgbClr val="E87A1C"/>
              </a:buClr>
              <a:buFont typeface="Wingdings"/>
              <a:buChar char=""/>
              <a:tabLst>
                <a:tab pos="254000" algn="l"/>
              </a:tabLst>
            </a:pPr>
            <a:r>
              <a:rPr sz="1800" dirty="0">
                <a:latin typeface="Arial MT"/>
                <a:cs typeface="Arial MT"/>
              </a:rPr>
              <a:t>–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Observer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l’évolution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la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dynamique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25" dirty="0">
                <a:latin typeface="Arial MT"/>
                <a:cs typeface="Arial MT"/>
              </a:rPr>
              <a:t>de</a:t>
            </a:r>
            <a:endParaRPr sz="18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 MT"/>
                <a:cs typeface="Arial MT"/>
              </a:rPr>
              <a:t>la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nappe au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cours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du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cycle </a:t>
            </a:r>
            <a:r>
              <a:rPr sz="1800" spc="-10" dirty="0">
                <a:latin typeface="Arial MT"/>
                <a:cs typeface="Arial MT"/>
              </a:rPr>
              <a:t>hydrogéologique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339330" y="3057905"/>
            <a:ext cx="39096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0" indent="-241300">
              <a:lnSpc>
                <a:spcPct val="100000"/>
              </a:lnSpc>
              <a:spcBef>
                <a:spcPts val="100"/>
              </a:spcBef>
              <a:buClr>
                <a:srgbClr val="E87A1C"/>
              </a:buClr>
              <a:buFont typeface="Wingdings"/>
              <a:buChar char=""/>
              <a:tabLst>
                <a:tab pos="254000" algn="l"/>
              </a:tabLst>
            </a:pPr>
            <a:r>
              <a:rPr sz="1800" dirty="0">
                <a:latin typeface="Arial MT"/>
                <a:cs typeface="Arial MT"/>
              </a:rPr>
              <a:t>–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Comprendre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l’origine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la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salinité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39330" y="3606800"/>
            <a:ext cx="3201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1300">
              <a:lnSpc>
                <a:spcPct val="100000"/>
              </a:lnSpc>
              <a:spcBef>
                <a:spcPts val="100"/>
              </a:spcBef>
              <a:buClr>
                <a:srgbClr val="E87A1C"/>
              </a:buClr>
              <a:buFont typeface="Wingdings"/>
              <a:buChar char=""/>
              <a:tabLst>
                <a:tab pos="254000" algn="l"/>
              </a:tabLst>
            </a:pPr>
            <a:r>
              <a:rPr sz="1800" dirty="0">
                <a:latin typeface="Arial MT"/>
                <a:cs typeface="Arial MT"/>
              </a:rPr>
              <a:t>–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Identifier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les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zones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forte minéralisation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39330" y="4429759"/>
            <a:ext cx="4507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0" indent="-241300">
              <a:lnSpc>
                <a:spcPct val="100000"/>
              </a:lnSpc>
              <a:spcBef>
                <a:spcPts val="100"/>
              </a:spcBef>
              <a:buClr>
                <a:srgbClr val="E87A1C"/>
              </a:buClr>
              <a:buFont typeface="Wingdings"/>
              <a:buChar char=""/>
              <a:tabLst>
                <a:tab pos="254000" algn="l"/>
              </a:tabLst>
            </a:pPr>
            <a:r>
              <a:rPr sz="1800" dirty="0">
                <a:latin typeface="Arial MT"/>
                <a:cs typeface="Arial MT"/>
              </a:rPr>
              <a:t>–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Caractériser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les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échanges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nappe-rivière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39330" y="4978654"/>
            <a:ext cx="43561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1300">
              <a:lnSpc>
                <a:spcPct val="100000"/>
              </a:lnSpc>
              <a:spcBef>
                <a:spcPts val="100"/>
              </a:spcBef>
              <a:buClr>
                <a:srgbClr val="E87A1C"/>
              </a:buClr>
              <a:buFont typeface="Wingdings"/>
              <a:buChar char=""/>
              <a:tabLst>
                <a:tab pos="254000" algn="l"/>
              </a:tabLst>
            </a:pPr>
            <a:r>
              <a:rPr sz="1800" dirty="0">
                <a:latin typeface="Arial MT"/>
                <a:cs typeface="Arial MT"/>
              </a:rPr>
              <a:t>–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Caractériser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la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vulnérabilité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du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secteur </a:t>
            </a:r>
            <a:r>
              <a:rPr sz="1800" dirty="0">
                <a:latin typeface="Arial MT"/>
                <a:cs typeface="Arial MT"/>
              </a:rPr>
              <a:t>aux</a:t>
            </a:r>
            <a:r>
              <a:rPr sz="1800" spc="-6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submersions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marines</a:t>
            </a:r>
            <a:endParaRPr sz="1800" dirty="0">
              <a:latin typeface="Arial MT"/>
              <a:cs typeface="Arial M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998592" y="180848"/>
            <a:ext cx="21948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CONTEXTE</a:t>
            </a:r>
            <a:endParaRPr spc="-1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1488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HYPOTHÈSES</a:t>
            </a:r>
            <a:r>
              <a:rPr sz="2400" spc="-50" dirty="0"/>
              <a:t> </a:t>
            </a:r>
            <a:r>
              <a:rPr sz="2400" dirty="0"/>
              <a:t>SUR</a:t>
            </a:r>
            <a:r>
              <a:rPr sz="2400" spc="-50" dirty="0"/>
              <a:t> </a:t>
            </a:r>
            <a:r>
              <a:rPr sz="2400" spc="-10" dirty="0"/>
              <a:t>L’ORIGINE</a:t>
            </a:r>
            <a:r>
              <a:rPr sz="2400" spc="-100" dirty="0"/>
              <a:t> </a:t>
            </a:r>
            <a:r>
              <a:rPr sz="2400" dirty="0"/>
              <a:t>DE</a:t>
            </a:r>
            <a:r>
              <a:rPr sz="2400" spc="-70" dirty="0"/>
              <a:t> </a:t>
            </a:r>
            <a:r>
              <a:rPr sz="2400" dirty="0"/>
              <a:t>LA</a:t>
            </a:r>
            <a:r>
              <a:rPr sz="2400" spc="-140" dirty="0"/>
              <a:t> </a:t>
            </a:r>
            <a:r>
              <a:rPr sz="2400" spc="-10" dirty="0"/>
              <a:t>SALINITÉ</a:t>
            </a:r>
            <a:endParaRPr sz="2400"/>
          </a:p>
        </p:txBody>
      </p:sp>
      <p:grpSp>
        <p:nvGrpSpPr>
          <p:cNvPr id="3" name="object 3"/>
          <p:cNvGrpSpPr/>
          <p:nvPr/>
        </p:nvGrpSpPr>
        <p:grpSpPr>
          <a:xfrm>
            <a:off x="793750" y="1896033"/>
            <a:ext cx="372745" cy="372745"/>
            <a:chOff x="793750" y="1896033"/>
            <a:chExt cx="372745" cy="372745"/>
          </a:xfrm>
        </p:grpSpPr>
        <p:sp>
          <p:nvSpPr>
            <p:cNvPr id="4" name="object 4"/>
            <p:cNvSpPr/>
            <p:nvPr/>
          </p:nvSpPr>
          <p:spPr>
            <a:xfrm>
              <a:off x="800100" y="1902383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4">
                  <a:moveTo>
                    <a:pt x="359994" y="0"/>
                  </a:moveTo>
                  <a:lnTo>
                    <a:pt x="0" y="0"/>
                  </a:lnTo>
                  <a:lnTo>
                    <a:pt x="0" y="359994"/>
                  </a:lnTo>
                  <a:lnTo>
                    <a:pt x="359994" y="359994"/>
                  </a:lnTo>
                  <a:lnTo>
                    <a:pt x="35999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0100" y="1902383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4">
                  <a:moveTo>
                    <a:pt x="0" y="359994"/>
                  </a:moveTo>
                  <a:lnTo>
                    <a:pt x="359994" y="359994"/>
                  </a:lnTo>
                  <a:lnTo>
                    <a:pt x="359994" y="0"/>
                  </a:lnTo>
                  <a:lnTo>
                    <a:pt x="0" y="0"/>
                  </a:lnTo>
                  <a:lnTo>
                    <a:pt x="0" y="359994"/>
                  </a:lnTo>
                  <a:close/>
                </a:path>
              </a:pathLst>
            </a:custGeom>
            <a:ln w="12700">
              <a:solidFill>
                <a:srgbClr val="6330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03833" y="1926412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Arial MT"/>
                <a:cs typeface="Arial MT"/>
              </a:rPr>
              <a:t>1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93750" y="3086658"/>
            <a:ext cx="372745" cy="372745"/>
            <a:chOff x="793750" y="3086658"/>
            <a:chExt cx="372745" cy="372745"/>
          </a:xfrm>
        </p:grpSpPr>
        <p:sp>
          <p:nvSpPr>
            <p:cNvPr id="8" name="object 8"/>
            <p:cNvSpPr/>
            <p:nvPr/>
          </p:nvSpPr>
          <p:spPr>
            <a:xfrm>
              <a:off x="800100" y="309300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59994" y="0"/>
                  </a:moveTo>
                  <a:lnTo>
                    <a:pt x="0" y="0"/>
                  </a:lnTo>
                  <a:lnTo>
                    <a:pt x="0" y="359994"/>
                  </a:lnTo>
                  <a:lnTo>
                    <a:pt x="359994" y="359994"/>
                  </a:lnTo>
                  <a:lnTo>
                    <a:pt x="35999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0100" y="3093008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0" y="359994"/>
                  </a:moveTo>
                  <a:lnTo>
                    <a:pt x="359994" y="359994"/>
                  </a:lnTo>
                  <a:lnTo>
                    <a:pt x="359994" y="0"/>
                  </a:lnTo>
                  <a:lnTo>
                    <a:pt x="0" y="0"/>
                  </a:lnTo>
                  <a:lnTo>
                    <a:pt x="0" y="359994"/>
                  </a:lnTo>
                  <a:close/>
                </a:path>
              </a:pathLst>
            </a:custGeom>
            <a:ln w="12700">
              <a:solidFill>
                <a:srgbClr val="6330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03833" y="3117850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Arial MT"/>
                <a:cs typeface="Arial MT"/>
              </a:rPr>
              <a:t>2</a:t>
            </a:r>
            <a:endParaRPr sz="1800">
              <a:latin typeface="Arial MT"/>
              <a:cs typeface="Arial MT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93750" y="4281093"/>
            <a:ext cx="372745" cy="372745"/>
            <a:chOff x="793750" y="4281093"/>
            <a:chExt cx="372745" cy="372745"/>
          </a:xfrm>
        </p:grpSpPr>
        <p:sp>
          <p:nvSpPr>
            <p:cNvPr id="12" name="object 12"/>
            <p:cNvSpPr/>
            <p:nvPr/>
          </p:nvSpPr>
          <p:spPr>
            <a:xfrm>
              <a:off x="800100" y="4287443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359994" y="0"/>
                  </a:moveTo>
                  <a:lnTo>
                    <a:pt x="0" y="0"/>
                  </a:lnTo>
                  <a:lnTo>
                    <a:pt x="0" y="359994"/>
                  </a:lnTo>
                  <a:lnTo>
                    <a:pt x="359994" y="359994"/>
                  </a:lnTo>
                  <a:lnTo>
                    <a:pt x="35999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00100" y="4287443"/>
              <a:ext cx="360045" cy="360045"/>
            </a:xfrm>
            <a:custGeom>
              <a:avLst/>
              <a:gdLst/>
              <a:ahLst/>
              <a:cxnLst/>
              <a:rect l="l" t="t" r="r" b="b"/>
              <a:pathLst>
                <a:path w="360044" h="360045">
                  <a:moveTo>
                    <a:pt x="0" y="359994"/>
                  </a:moveTo>
                  <a:lnTo>
                    <a:pt x="359994" y="359994"/>
                  </a:lnTo>
                  <a:lnTo>
                    <a:pt x="359994" y="0"/>
                  </a:lnTo>
                  <a:lnTo>
                    <a:pt x="0" y="0"/>
                  </a:lnTo>
                  <a:lnTo>
                    <a:pt x="0" y="359994"/>
                  </a:lnTo>
                  <a:close/>
                </a:path>
              </a:pathLst>
            </a:custGeom>
            <a:ln w="12700">
              <a:solidFill>
                <a:srgbClr val="63300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903833" y="4312107"/>
            <a:ext cx="15303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0" dirty="0">
                <a:solidFill>
                  <a:srgbClr val="FFFFFF"/>
                </a:solidFill>
                <a:latin typeface="Arial MT"/>
                <a:cs typeface="Arial MT"/>
              </a:rPr>
              <a:t>3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55216" y="1740535"/>
            <a:ext cx="3936365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E87A1C"/>
                </a:solidFill>
                <a:latin typeface="Arial"/>
                <a:cs typeface="Arial"/>
              </a:rPr>
              <a:t>Remontée</a:t>
            </a:r>
            <a:r>
              <a:rPr sz="1400" b="1" spc="-45" dirty="0">
                <a:solidFill>
                  <a:srgbClr val="E87A1C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E87A1C"/>
                </a:solidFill>
                <a:latin typeface="Arial"/>
                <a:cs typeface="Arial"/>
              </a:rPr>
              <a:t>du</a:t>
            </a:r>
            <a:r>
              <a:rPr sz="1400" b="1" spc="-20" dirty="0">
                <a:solidFill>
                  <a:srgbClr val="E87A1C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E87A1C"/>
                </a:solidFill>
                <a:latin typeface="Arial"/>
                <a:cs typeface="Arial"/>
              </a:rPr>
              <a:t>biseau</a:t>
            </a:r>
            <a:r>
              <a:rPr sz="1400" b="1" spc="-50" dirty="0">
                <a:solidFill>
                  <a:srgbClr val="E87A1C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E87A1C"/>
                </a:solidFill>
                <a:latin typeface="Arial"/>
                <a:cs typeface="Arial"/>
              </a:rPr>
              <a:t>salé</a:t>
            </a:r>
            <a:r>
              <a:rPr sz="1400" b="1" spc="-45" dirty="0">
                <a:solidFill>
                  <a:srgbClr val="E87A1C"/>
                </a:solidFill>
                <a:latin typeface="Arial"/>
                <a:cs typeface="Arial"/>
              </a:rPr>
              <a:t> </a:t>
            </a:r>
            <a:r>
              <a:rPr sz="1400" dirty="0">
                <a:latin typeface="Arial MT"/>
                <a:cs typeface="Arial MT"/>
              </a:rPr>
              <a:t>: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l’eau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salée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mer </a:t>
            </a:r>
            <a:r>
              <a:rPr sz="1400" dirty="0">
                <a:latin typeface="Arial MT"/>
                <a:cs typeface="Arial MT"/>
              </a:rPr>
              <a:t>présente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sous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nappe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d’eau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douce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remonte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à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la </a:t>
            </a:r>
            <a:r>
              <a:rPr sz="1400" dirty="0">
                <a:latin typeface="Arial MT"/>
                <a:cs typeface="Arial MT"/>
              </a:rPr>
              <a:t>surface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du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fait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l’important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pompage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surface </a:t>
            </a:r>
            <a:r>
              <a:rPr sz="1400" dirty="0">
                <a:latin typeface="Arial MT"/>
                <a:cs typeface="Arial MT"/>
              </a:rPr>
              <a:t>et/ou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du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faible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apport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eau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douce.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55216" y="2931413"/>
            <a:ext cx="4037329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E87A1C"/>
                </a:solidFill>
                <a:latin typeface="Arial"/>
                <a:cs typeface="Arial"/>
              </a:rPr>
              <a:t>Échange</a:t>
            </a:r>
            <a:r>
              <a:rPr sz="1400" b="1" spc="-35" dirty="0">
                <a:solidFill>
                  <a:srgbClr val="E87A1C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E87A1C"/>
                </a:solidFill>
                <a:latin typeface="Arial"/>
                <a:cs typeface="Arial"/>
              </a:rPr>
              <a:t>nappe-</a:t>
            </a:r>
            <a:r>
              <a:rPr sz="1400" b="1" dirty="0">
                <a:solidFill>
                  <a:srgbClr val="E87A1C"/>
                </a:solidFill>
                <a:latin typeface="Arial"/>
                <a:cs typeface="Arial"/>
              </a:rPr>
              <a:t>rivière</a:t>
            </a:r>
            <a:r>
              <a:rPr sz="1400" b="1" spc="-50" dirty="0">
                <a:solidFill>
                  <a:srgbClr val="E87A1C"/>
                </a:solidFill>
                <a:latin typeface="Arial"/>
                <a:cs typeface="Arial"/>
              </a:rPr>
              <a:t> </a:t>
            </a:r>
            <a:r>
              <a:rPr sz="1400" dirty="0">
                <a:latin typeface="Arial MT"/>
                <a:cs typeface="Arial MT"/>
              </a:rPr>
              <a:t>: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quantité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d’eau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salée </a:t>
            </a:r>
            <a:r>
              <a:rPr sz="1400" dirty="0">
                <a:latin typeface="Arial MT"/>
                <a:cs typeface="Arial MT"/>
              </a:rPr>
              <a:t>traverse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les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berges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du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fleuve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Orb,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notamment </a:t>
            </a:r>
            <a:r>
              <a:rPr sz="1400" dirty="0">
                <a:latin typeface="Arial MT"/>
                <a:cs typeface="Arial MT"/>
              </a:rPr>
              <a:t>pendant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les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épisodes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faibles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débits.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55216" y="4126229"/>
            <a:ext cx="402590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E87A1C"/>
                </a:solidFill>
                <a:latin typeface="Arial"/>
                <a:cs typeface="Arial"/>
              </a:rPr>
              <a:t>Présence</a:t>
            </a:r>
            <a:r>
              <a:rPr sz="1400" b="1" spc="-45" dirty="0">
                <a:solidFill>
                  <a:srgbClr val="E87A1C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E87A1C"/>
                </a:solidFill>
                <a:latin typeface="Arial"/>
                <a:cs typeface="Arial"/>
              </a:rPr>
              <a:t>d’une</a:t>
            </a:r>
            <a:r>
              <a:rPr sz="1400" b="1" spc="-35" dirty="0">
                <a:solidFill>
                  <a:srgbClr val="E87A1C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E87A1C"/>
                </a:solidFill>
                <a:latin typeface="Arial"/>
                <a:cs typeface="Arial"/>
              </a:rPr>
              <a:t>salinité</a:t>
            </a:r>
            <a:r>
              <a:rPr sz="1400" b="1" spc="-60" dirty="0">
                <a:solidFill>
                  <a:srgbClr val="E87A1C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E87A1C"/>
                </a:solidFill>
                <a:latin typeface="Arial"/>
                <a:cs typeface="Arial"/>
              </a:rPr>
              <a:t>héritée</a:t>
            </a:r>
            <a:r>
              <a:rPr sz="1400" b="1" spc="-40" dirty="0">
                <a:solidFill>
                  <a:srgbClr val="E87A1C"/>
                </a:solidFill>
                <a:latin typeface="Arial"/>
                <a:cs typeface="Arial"/>
              </a:rPr>
              <a:t> </a:t>
            </a:r>
            <a:r>
              <a:rPr sz="1400" dirty="0">
                <a:latin typeface="Arial MT"/>
                <a:cs typeface="Arial MT"/>
              </a:rPr>
              <a:t>: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sel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est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hérité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l’histoire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géomorphologique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du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delta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(présence </a:t>
            </a:r>
            <a:r>
              <a:rPr sz="1400" dirty="0">
                <a:latin typeface="Arial MT"/>
                <a:cs typeface="Arial MT"/>
              </a:rPr>
              <a:t>d’anciennes</a:t>
            </a:r>
            <a:r>
              <a:rPr sz="1400" spc="-8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lagunes).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87448" y="1082801"/>
            <a:ext cx="259715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Hypothèses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Étudiées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9560">
              <a:lnSpc>
                <a:spcPct val="100000"/>
              </a:lnSpc>
              <a:spcBef>
                <a:spcPts val="105"/>
              </a:spcBef>
            </a:pPr>
            <a:r>
              <a:rPr dirty="0"/>
              <a:t>Démarche</a:t>
            </a:r>
            <a:r>
              <a:rPr spc="-90" dirty="0"/>
              <a:t> </a:t>
            </a:r>
            <a:r>
              <a:rPr spc="-10" dirty="0"/>
              <a:t>Scientifique</a:t>
            </a:r>
          </a:p>
          <a:p>
            <a:pPr marL="12700">
              <a:lnSpc>
                <a:spcPct val="100000"/>
              </a:lnSpc>
              <a:spcBef>
                <a:spcPts val="1939"/>
              </a:spcBef>
            </a:pPr>
            <a:r>
              <a:rPr sz="1400" spc="-10" dirty="0"/>
              <a:t>Mesures</a:t>
            </a:r>
            <a:endParaRPr sz="1400"/>
          </a:p>
          <a:p>
            <a:pPr marL="12700">
              <a:lnSpc>
                <a:spcPct val="100000"/>
              </a:lnSpc>
            </a:pPr>
            <a:r>
              <a:rPr sz="1400" b="0" dirty="0">
                <a:latin typeface="Arial MT"/>
                <a:cs typeface="Arial MT"/>
              </a:rPr>
              <a:t>6</a:t>
            </a:r>
            <a:r>
              <a:rPr sz="1400" b="0" spc="-2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campagnes</a:t>
            </a:r>
            <a:r>
              <a:rPr sz="1400" b="0" spc="-5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de</a:t>
            </a:r>
            <a:r>
              <a:rPr sz="1400" b="0" spc="-2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mesures</a:t>
            </a:r>
            <a:r>
              <a:rPr sz="1400" b="0" spc="-4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de</a:t>
            </a:r>
            <a:r>
              <a:rPr sz="1400" b="0" spc="-2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la</a:t>
            </a:r>
            <a:r>
              <a:rPr sz="1400" b="0" spc="-2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piézométrie</a:t>
            </a:r>
            <a:r>
              <a:rPr sz="1400" b="0" spc="-5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et</a:t>
            </a:r>
            <a:r>
              <a:rPr sz="1400" b="0" spc="-2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de</a:t>
            </a:r>
            <a:r>
              <a:rPr sz="1400" b="0" spc="-25" dirty="0">
                <a:latin typeface="Arial MT"/>
                <a:cs typeface="Arial MT"/>
              </a:rPr>
              <a:t> la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b="0" dirty="0">
                <a:latin typeface="Arial MT"/>
                <a:cs typeface="Arial MT"/>
              </a:rPr>
              <a:t>conductivité</a:t>
            </a:r>
            <a:r>
              <a:rPr sz="1400" b="0" spc="-5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électrique</a:t>
            </a:r>
            <a:r>
              <a:rPr sz="1400" b="0" spc="-6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de</a:t>
            </a:r>
            <a:r>
              <a:rPr sz="1400" b="0" spc="-3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la</a:t>
            </a:r>
            <a:r>
              <a:rPr sz="1400" b="0" spc="-2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nappe.</a:t>
            </a:r>
            <a:r>
              <a:rPr sz="1400" b="0" spc="-60" dirty="0">
                <a:latin typeface="Arial MT"/>
                <a:cs typeface="Arial MT"/>
              </a:rPr>
              <a:t> </a:t>
            </a:r>
            <a:r>
              <a:rPr sz="1400" b="0" spc="-10" dirty="0">
                <a:latin typeface="Arial MT"/>
                <a:cs typeface="Arial MT"/>
              </a:rPr>
              <a:t>Slug-tests.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0" spc="-10" dirty="0">
                <a:latin typeface="Arial MT"/>
                <a:cs typeface="Arial MT"/>
              </a:rPr>
              <a:t>Diagraphies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400">
              <a:latin typeface="Arial MT"/>
              <a:cs typeface="Arial MT"/>
            </a:endParaRPr>
          </a:p>
          <a:p>
            <a:pPr marL="24130">
              <a:lnSpc>
                <a:spcPct val="100000"/>
              </a:lnSpc>
            </a:pPr>
            <a:r>
              <a:rPr sz="1400" spc="-10" dirty="0"/>
              <a:t>Modélisation</a:t>
            </a:r>
            <a:endParaRPr sz="1400"/>
          </a:p>
          <a:p>
            <a:pPr marL="24130">
              <a:lnSpc>
                <a:spcPct val="100000"/>
              </a:lnSpc>
            </a:pPr>
            <a:r>
              <a:rPr sz="1400" b="0" dirty="0">
                <a:latin typeface="Arial MT"/>
                <a:cs typeface="Arial MT"/>
              </a:rPr>
              <a:t>Modèle</a:t>
            </a:r>
            <a:r>
              <a:rPr sz="1400" b="0" spc="-3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analytique</a:t>
            </a:r>
            <a:r>
              <a:rPr sz="1400" b="0" spc="-4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de</a:t>
            </a:r>
            <a:r>
              <a:rPr sz="1400" b="0" spc="-2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biseau</a:t>
            </a:r>
            <a:r>
              <a:rPr sz="1400" b="0" spc="-9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salé</a:t>
            </a:r>
            <a:r>
              <a:rPr sz="1400" b="0" spc="-4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littoral</a:t>
            </a:r>
            <a:r>
              <a:rPr sz="1400" b="0" spc="-45" dirty="0">
                <a:latin typeface="Arial MT"/>
                <a:cs typeface="Arial MT"/>
              </a:rPr>
              <a:t> </a:t>
            </a:r>
            <a:r>
              <a:rPr sz="1400" b="0" spc="-25" dirty="0">
                <a:latin typeface="Arial MT"/>
                <a:cs typeface="Arial MT"/>
              </a:rPr>
              <a:t>et</a:t>
            </a:r>
            <a:endParaRPr sz="1400">
              <a:latin typeface="Arial MT"/>
              <a:cs typeface="Arial MT"/>
            </a:endParaRPr>
          </a:p>
          <a:p>
            <a:pPr marL="24130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latin typeface="Arial MT"/>
                <a:cs typeface="Arial MT"/>
              </a:rPr>
              <a:t>représentation</a:t>
            </a:r>
            <a:r>
              <a:rPr sz="1400" b="0" spc="-5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statistique</a:t>
            </a:r>
            <a:r>
              <a:rPr sz="1400" b="0" spc="-5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des</a:t>
            </a:r>
            <a:r>
              <a:rPr sz="1400" b="0" spc="-2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mesures.</a:t>
            </a:r>
            <a:r>
              <a:rPr sz="1400" b="0" spc="-55" dirty="0">
                <a:latin typeface="Arial MT"/>
                <a:cs typeface="Arial MT"/>
              </a:rPr>
              <a:t> </a:t>
            </a:r>
            <a:r>
              <a:rPr sz="1400" b="0" spc="-10" dirty="0">
                <a:latin typeface="Arial MT"/>
                <a:cs typeface="Arial MT"/>
              </a:rPr>
              <a:t>Etude</a:t>
            </a:r>
            <a:endParaRPr sz="1400">
              <a:latin typeface="Arial MT"/>
              <a:cs typeface="Arial MT"/>
            </a:endParaRPr>
          </a:p>
          <a:p>
            <a:pPr marL="24130" marR="5080">
              <a:lnSpc>
                <a:spcPct val="100000"/>
              </a:lnSpc>
            </a:pPr>
            <a:r>
              <a:rPr sz="1400" b="0" dirty="0">
                <a:latin typeface="Arial MT"/>
                <a:cs typeface="Arial MT"/>
              </a:rPr>
              <a:t>d’étanchéité</a:t>
            </a:r>
            <a:r>
              <a:rPr sz="1400" b="0" spc="-5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des</a:t>
            </a:r>
            <a:r>
              <a:rPr sz="1400" b="0" spc="-2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berges</a:t>
            </a:r>
            <a:r>
              <a:rPr sz="1400" b="0" spc="-3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de</a:t>
            </a:r>
            <a:r>
              <a:rPr sz="1400" b="0" spc="-2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l’Orb</a:t>
            </a:r>
            <a:r>
              <a:rPr sz="1400" b="0" spc="-3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au</a:t>
            </a:r>
            <a:r>
              <a:rPr sz="1400" b="0" spc="-1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moulin</a:t>
            </a:r>
            <a:r>
              <a:rPr sz="1400" b="0" spc="-2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de</a:t>
            </a:r>
            <a:r>
              <a:rPr sz="1400" b="0" spc="-25" dirty="0">
                <a:latin typeface="Arial MT"/>
                <a:cs typeface="Arial MT"/>
              </a:rPr>
              <a:t> </a:t>
            </a:r>
            <a:r>
              <a:rPr sz="1400" b="0" spc="-10" dirty="0">
                <a:latin typeface="Arial MT"/>
                <a:cs typeface="Arial MT"/>
              </a:rPr>
              <a:t>Saint- Pierre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10"/>
              </a:spcBef>
            </a:pP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dirty="0"/>
              <a:t>Analyses</a:t>
            </a:r>
            <a:r>
              <a:rPr sz="1400" spc="-65" dirty="0"/>
              <a:t> </a:t>
            </a:r>
            <a:r>
              <a:rPr sz="1400" spc="-10" dirty="0"/>
              <a:t>Géochimiques</a:t>
            </a:r>
            <a:endParaRPr sz="1400"/>
          </a:p>
          <a:p>
            <a:pPr marL="12700">
              <a:lnSpc>
                <a:spcPct val="100000"/>
              </a:lnSpc>
            </a:pPr>
            <a:r>
              <a:rPr sz="1400" b="0" dirty="0">
                <a:latin typeface="Arial MT"/>
                <a:cs typeface="Arial MT"/>
              </a:rPr>
              <a:t>Comprendre</a:t>
            </a:r>
            <a:r>
              <a:rPr sz="1400" b="0" spc="-6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l’origine</a:t>
            </a:r>
            <a:r>
              <a:rPr sz="1400" b="0" spc="-4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du</a:t>
            </a:r>
            <a:r>
              <a:rPr sz="1400" b="0" spc="-2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sel</a:t>
            </a:r>
            <a:r>
              <a:rPr sz="1400" b="0" spc="-3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:</a:t>
            </a:r>
            <a:r>
              <a:rPr sz="1400" b="0" spc="-1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Eau</a:t>
            </a:r>
            <a:r>
              <a:rPr sz="1400" b="0" spc="-3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de</a:t>
            </a:r>
            <a:r>
              <a:rPr sz="1400" b="0" spc="-2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pluie</a:t>
            </a:r>
            <a:r>
              <a:rPr sz="1400" b="0" spc="-3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?</a:t>
            </a:r>
            <a:r>
              <a:rPr sz="1400" b="0" spc="-25" dirty="0">
                <a:latin typeface="Arial MT"/>
                <a:cs typeface="Arial MT"/>
              </a:rPr>
              <a:t> Eau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b="0" dirty="0">
                <a:latin typeface="Arial MT"/>
                <a:cs typeface="Arial MT"/>
              </a:rPr>
              <a:t>de</a:t>
            </a:r>
            <a:r>
              <a:rPr sz="1400" b="0" spc="-3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mer</a:t>
            </a:r>
            <a:r>
              <a:rPr sz="1400" b="0" spc="-2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?</a:t>
            </a:r>
            <a:r>
              <a:rPr sz="1400" b="0" spc="-2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Eau</a:t>
            </a:r>
            <a:r>
              <a:rPr sz="1400" b="0" spc="-3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de</a:t>
            </a:r>
            <a:r>
              <a:rPr sz="1400" b="0" spc="-20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lagune</a:t>
            </a:r>
            <a:r>
              <a:rPr sz="1400" b="0" spc="-45" dirty="0">
                <a:latin typeface="Arial MT"/>
                <a:cs typeface="Arial MT"/>
              </a:rPr>
              <a:t> </a:t>
            </a:r>
            <a:r>
              <a:rPr sz="1400" b="0" dirty="0">
                <a:latin typeface="Arial MT"/>
                <a:cs typeface="Arial MT"/>
              </a:rPr>
              <a:t>sursalée</a:t>
            </a:r>
            <a:r>
              <a:rPr sz="1400" b="0" spc="-50" dirty="0">
                <a:latin typeface="Arial MT"/>
                <a:cs typeface="Arial MT"/>
              </a:rPr>
              <a:t> ?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393853" y="1739796"/>
            <a:ext cx="784860" cy="785495"/>
          </a:xfrm>
          <a:custGeom>
            <a:avLst/>
            <a:gdLst/>
            <a:ahLst/>
            <a:cxnLst/>
            <a:rect l="l" t="t" r="r" b="b"/>
            <a:pathLst>
              <a:path w="784859" h="785494">
                <a:moveTo>
                  <a:pt x="605769" y="0"/>
                </a:moveTo>
                <a:lnTo>
                  <a:pt x="0" y="605745"/>
                </a:lnTo>
                <a:lnTo>
                  <a:pt x="179703" y="785433"/>
                </a:lnTo>
                <a:lnTo>
                  <a:pt x="206326" y="758811"/>
                </a:lnTo>
                <a:lnTo>
                  <a:pt x="179664" y="758811"/>
                </a:lnTo>
                <a:lnTo>
                  <a:pt x="26618" y="605745"/>
                </a:lnTo>
                <a:lnTo>
                  <a:pt x="605691" y="26669"/>
                </a:lnTo>
                <a:lnTo>
                  <a:pt x="632161" y="26669"/>
                </a:lnTo>
                <a:lnTo>
                  <a:pt x="605769" y="0"/>
                </a:lnTo>
                <a:close/>
              </a:path>
              <a:path w="784859" h="785494">
                <a:moveTo>
                  <a:pt x="166416" y="599117"/>
                </a:moveTo>
                <a:lnTo>
                  <a:pt x="153113" y="612428"/>
                </a:lnTo>
                <a:lnTo>
                  <a:pt x="239550" y="698922"/>
                </a:lnTo>
                <a:lnTo>
                  <a:pt x="179664" y="758811"/>
                </a:lnTo>
                <a:lnTo>
                  <a:pt x="206326" y="758811"/>
                </a:lnTo>
                <a:lnTo>
                  <a:pt x="279529" y="685611"/>
                </a:lnTo>
                <a:lnTo>
                  <a:pt x="252931" y="685611"/>
                </a:lnTo>
                <a:lnTo>
                  <a:pt x="166416" y="599117"/>
                </a:lnTo>
                <a:close/>
              </a:path>
              <a:path w="784859" h="785494">
                <a:moveTo>
                  <a:pt x="272940" y="559191"/>
                </a:moveTo>
                <a:lnTo>
                  <a:pt x="259622" y="572502"/>
                </a:lnTo>
                <a:lnTo>
                  <a:pt x="312841" y="625708"/>
                </a:lnTo>
                <a:lnTo>
                  <a:pt x="252931" y="685611"/>
                </a:lnTo>
                <a:lnTo>
                  <a:pt x="279529" y="685611"/>
                </a:lnTo>
                <a:lnTo>
                  <a:pt x="352716" y="612428"/>
                </a:lnTo>
                <a:lnTo>
                  <a:pt x="326175" y="612428"/>
                </a:lnTo>
                <a:lnTo>
                  <a:pt x="272940" y="559191"/>
                </a:lnTo>
                <a:close/>
              </a:path>
              <a:path w="784859" h="785494">
                <a:moveTo>
                  <a:pt x="312841" y="452695"/>
                </a:moveTo>
                <a:lnTo>
                  <a:pt x="299530" y="466006"/>
                </a:lnTo>
                <a:lnTo>
                  <a:pt x="386022" y="552508"/>
                </a:lnTo>
                <a:lnTo>
                  <a:pt x="326112" y="612428"/>
                </a:lnTo>
                <a:lnTo>
                  <a:pt x="352716" y="612428"/>
                </a:lnTo>
                <a:lnTo>
                  <a:pt x="425950" y="539197"/>
                </a:lnTo>
                <a:lnTo>
                  <a:pt x="399325" y="539197"/>
                </a:lnTo>
                <a:lnTo>
                  <a:pt x="312841" y="452695"/>
                </a:lnTo>
                <a:close/>
              </a:path>
              <a:path w="784859" h="785494">
                <a:moveTo>
                  <a:pt x="419326" y="412769"/>
                </a:moveTo>
                <a:lnTo>
                  <a:pt x="406023" y="426072"/>
                </a:lnTo>
                <a:lnTo>
                  <a:pt x="459235" y="479293"/>
                </a:lnTo>
                <a:lnTo>
                  <a:pt x="399325" y="539197"/>
                </a:lnTo>
                <a:lnTo>
                  <a:pt x="425950" y="539197"/>
                </a:lnTo>
                <a:lnTo>
                  <a:pt x="499145" y="466006"/>
                </a:lnTo>
                <a:lnTo>
                  <a:pt x="472545" y="466006"/>
                </a:lnTo>
                <a:lnTo>
                  <a:pt x="419326" y="412769"/>
                </a:lnTo>
                <a:close/>
              </a:path>
              <a:path w="784859" h="785494">
                <a:moveTo>
                  <a:pt x="459258" y="306288"/>
                </a:moveTo>
                <a:lnTo>
                  <a:pt x="445947" y="319599"/>
                </a:lnTo>
                <a:lnTo>
                  <a:pt x="532447" y="406102"/>
                </a:lnTo>
                <a:lnTo>
                  <a:pt x="472545" y="466006"/>
                </a:lnTo>
                <a:lnTo>
                  <a:pt x="499145" y="466006"/>
                </a:lnTo>
                <a:lnTo>
                  <a:pt x="572363" y="392791"/>
                </a:lnTo>
                <a:lnTo>
                  <a:pt x="545758" y="392791"/>
                </a:lnTo>
                <a:lnTo>
                  <a:pt x="459258" y="306288"/>
                </a:lnTo>
                <a:close/>
              </a:path>
              <a:path w="784859" h="785494">
                <a:moveTo>
                  <a:pt x="565751" y="266331"/>
                </a:moveTo>
                <a:lnTo>
                  <a:pt x="552441" y="279642"/>
                </a:lnTo>
                <a:lnTo>
                  <a:pt x="605691" y="332871"/>
                </a:lnTo>
                <a:lnTo>
                  <a:pt x="545758" y="392791"/>
                </a:lnTo>
                <a:lnTo>
                  <a:pt x="572363" y="392791"/>
                </a:lnTo>
                <a:lnTo>
                  <a:pt x="645557" y="319599"/>
                </a:lnTo>
                <a:lnTo>
                  <a:pt x="619018" y="319599"/>
                </a:lnTo>
                <a:lnTo>
                  <a:pt x="565751" y="266331"/>
                </a:lnTo>
                <a:close/>
              </a:path>
              <a:path w="784859" h="785494">
                <a:moveTo>
                  <a:pt x="605691" y="159835"/>
                </a:moveTo>
                <a:lnTo>
                  <a:pt x="592388" y="173154"/>
                </a:lnTo>
                <a:lnTo>
                  <a:pt x="678896" y="259656"/>
                </a:lnTo>
                <a:lnTo>
                  <a:pt x="618939" y="319599"/>
                </a:lnTo>
                <a:lnTo>
                  <a:pt x="645557" y="319599"/>
                </a:lnTo>
                <a:lnTo>
                  <a:pt x="718807" y="246353"/>
                </a:lnTo>
                <a:lnTo>
                  <a:pt x="692191" y="246353"/>
                </a:lnTo>
                <a:lnTo>
                  <a:pt x="605691" y="159835"/>
                </a:lnTo>
                <a:close/>
              </a:path>
              <a:path w="784859" h="785494">
                <a:moveTo>
                  <a:pt x="632161" y="26669"/>
                </a:moveTo>
                <a:lnTo>
                  <a:pt x="605691" y="26669"/>
                </a:lnTo>
                <a:lnTo>
                  <a:pt x="750671" y="173154"/>
                </a:lnTo>
                <a:lnTo>
                  <a:pt x="757952" y="180637"/>
                </a:lnTo>
                <a:lnTo>
                  <a:pt x="692191" y="246353"/>
                </a:lnTo>
                <a:lnTo>
                  <a:pt x="718807" y="246353"/>
                </a:lnTo>
                <a:lnTo>
                  <a:pt x="784526" y="180637"/>
                </a:lnTo>
                <a:lnTo>
                  <a:pt x="632161" y="266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359507" y="4114948"/>
            <a:ext cx="847725" cy="696595"/>
          </a:xfrm>
          <a:custGeom>
            <a:avLst/>
            <a:gdLst/>
            <a:ahLst/>
            <a:cxnLst/>
            <a:rect l="l" t="t" r="r" b="b"/>
            <a:pathLst>
              <a:path w="847725" h="696595">
                <a:moveTo>
                  <a:pt x="847109" y="621205"/>
                </a:moveTo>
                <a:lnTo>
                  <a:pt x="0" y="621205"/>
                </a:lnTo>
                <a:lnTo>
                  <a:pt x="0" y="696507"/>
                </a:lnTo>
                <a:lnTo>
                  <a:pt x="847109" y="696507"/>
                </a:lnTo>
                <a:lnTo>
                  <a:pt x="847109" y="677681"/>
                </a:lnTo>
                <a:lnTo>
                  <a:pt x="18824" y="677681"/>
                </a:lnTo>
                <a:lnTo>
                  <a:pt x="18824" y="640030"/>
                </a:lnTo>
                <a:lnTo>
                  <a:pt x="847109" y="640031"/>
                </a:lnTo>
                <a:lnTo>
                  <a:pt x="847109" y="621205"/>
                </a:lnTo>
                <a:close/>
              </a:path>
              <a:path w="847725" h="696595">
                <a:moveTo>
                  <a:pt x="847109" y="640031"/>
                </a:moveTo>
                <a:lnTo>
                  <a:pt x="828285" y="640031"/>
                </a:lnTo>
                <a:lnTo>
                  <a:pt x="828285" y="677681"/>
                </a:lnTo>
                <a:lnTo>
                  <a:pt x="847109" y="677681"/>
                </a:lnTo>
                <a:lnTo>
                  <a:pt x="847109" y="640031"/>
                </a:lnTo>
                <a:close/>
              </a:path>
              <a:path w="847725" h="696595">
                <a:moveTo>
                  <a:pt x="75294" y="103508"/>
                </a:moveTo>
                <a:lnTo>
                  <a:pt x="56469" y="103508"/>
                </a:lnTo>
                <a:lnTo>
                  <a:pt x="56470" y="621205"/>
                </a:lnTo>
                <a:lnTo>
                  <a:pt x="75295" y="621205"/>
                </a:lnTo>
                <a:lnTo>
                  <a:pt x="75294" y="216460"/>
                </a:lnTo>
                <a:lnTo>
                  <a:pt x="169418" y="216460"/>
                </a:lnTo>
                <a:lnTo>
                  <a:pt x="169418" y="197634"/>
                </a:lnTo>
                <a:lnTo>
                  <a:pt x="75294" y="197634"/>
                </a:lnTo>
                <a:lnTo>
                  <a:pt x="75294" y="103508"/>
                </a:lnTo>
                <a:close/>
              </a:path>
              <a:path w="847725" h="696595">
                <a:moveTo>
                  <a:pt x="790635" y="216460"/>
                </a:moveTo>
                <a:lnTo>
                  <a:pt x="771810" y="216460"/>
                </a:lnTo>
                <a:lnTo>
                  <a:pt x="771810" y="621205"/>
                </a:lnTo>
                <a:lnTo>
                  <a:pt x="790635" y="621205"/>
                </a:lnTo>
                <a:lnTo>
                  <a:pt x="790635" y="216460"/>
                </a:lnTo>
                <a:close/>
              </a:path>
              <a:path w="847725" h="696595">
                <a:moveTo>
                  <a:pt x="169418" y="216460"/>
                </a:moveTo>
                <a:lnTo>
                  <a:pt x="150593" y="216460"/>
                </a:lnTo>
                <a:lnTo>
                  <a:pt x="150594" y="518607"/>
                </a:lnTo>
                <a:lnTo>
                  <a:pt x="155720" y="543874"/>
                </a:lnTo>
                <a:lnTo>
                  <a:pt x="169642" y="564508"/>
                </a:lnTo>
                <a:lnTo>
                  <a:pt x="190276" y="578429"/>
                </a:lnTo>
                <a:lnTo>
                  <a:pt x="215539" y="583554"/>
                </a:lnTo>
                <a:lnTo>
                  <a:pt x="217421" y="583554"/>
                </a:lnTo>
                <a:lnTo>
                  <a:pt x="242688" y="578429"/>
                </a:lnTo>
                <a:lnTo>
                  <a:pt x="262994" y="564729"/>
                </a:lnTo>
                <a:lnTo>
                  <a:pt x="215539" y="564729"/>
                </a:lnTo>
                <a:lnTo>
                  <a:pt x="197596" y="561093"/>
                </a:lnTo>
                <a:lnTo>
                  <a:pt x="182943" y="551207"/>
                </a:lnTo>
                <a:lnTo>
                  <a:pt x="173057" y="536552"/>
                </a:lnTo>
                <a:lnTo>
                  <a:pt x="169418" y="518607"/>
                </a:lnTo>
                <a:lnTo>
                  <a:pt x="169418" y="216460"/>
                </a:lnTo>
                <a:close/>
              </a:path>
              <a:path w="847725" h="696595">
                <a:moveTo>
                  <a:pt x="376490" y="216460"/>
                </a:moveTo>
                <a:lnTo>
                  <a:pt x="357666" y="216460"/>
                </a:lnTo>
                <a:lnTo>
                  <a:pt x="357666" y="518607"/>
                </a:lnTo>
                <a:lnTo>
                  <a:pt x="362793" y="543874"/>
                </a:lnTo>
                <a:lnTo>
                  <a:pt x="376714" y="564508"/>
                </a:lnTo>
                <a:lnTo>
                  <a:pt x="397348" y="578429"/>
                </a:lnTo>
                <a:lnTo>
                  <a:pt x="422611" y="583554"/>
                </a:lnTo>
                <a:lnTo>
                  <a:pt x="424494" y="583554"/>
                </a:lnTo>
                <a:lnTo>
                  <a:pt x="449760" y="578429"/>
                </a:lnTo>
                <a:lnTo>
                  <a:pt x="470067" y="564729"/>
                </a:lnTo>
                <a:lnTo>
                  <a:pt x="422611" y="564729"/>
                </a:lnTo>
                <a:lnTo>
                  <a:pt x="404668" y="561093"/>
                </a:lnTo>
                <a:lnTo>
                  <a:pt x="390015" y="551207"/>
                </a:lnTo>
                <a:lnTo>
                  <a:pt x="380130" y="536552"/>
                </a:lnTo>
                <a:lnTo>
                  <a:pt x="376491" y="518607"/>
                </a:lnTo>
                <a:lnTo>
                  <a:pt x="376490" y="216460"/>
                </a:lnTo>
                <a:close/>
              </a:path>
              <a:path w="847725" h="696595">
                <a:moveTo>
                  <a:pt x="583563" y="216460"/>
                </a:moveTo>
                <a:lnTo>
                  <a:pt x="564738" y="216460"/>
                </a:lnTo>
                <a:lnTo>
                  <a:pt x="564738" y="518607"/>
                </a:lnTo>
                <a:lnTo>
                  <a:pt x="569865" y="543874"/>
                </a:lnTo>
                <a:lnTo>
                  <a:pt x="583786" y="564508"/>
                </a:lnTo>
                <a:lnTo>
                  <a:pt x="604420" y="578429"/>
                </a:lnTo>
                <a:lnTo>
                  <a:pt x="629684" y="583554"/>
                </a:lnTo>
                <a:lnTo>
                  <a:pt x="631566" y="583554"/>
                </a:lnTo>
                <a:lnTo>
                  <a:pt x="656833" y="578429"/>
                </a:lnTo>
                <a:lnTo>
                  <a:pt x="677139" y="564729"/>
                </a:lnTo>
                <a:lnTo>
                  <a:pt x="629683" y="564729"/>
                </a:lnTo>
                <a:lnTo>
                  <a:pt x="611740" y="561093"/>
                </a:lnTo>
                <a:lnTo>
                  <a:pt x="597087" y="551207"/>
                </a:lnTo>
                <a:lnTo>
                  <a:pt x="587202" y="536552"/>
                </a:lnTo>
                <a:lnTo>
                  <a:pt x="583563" y="518607"/>
                </a:lnTo>
                <a:lnTo>
                  <a:pt x="583563" y="216460"/>
                </a:lnTo>
                <a:close/>
              </a:path>
              <a:path w="847725" h="696595">
                <a:moveTo>
                  <a:pt x="282363" y="159984"/>
                </a:moveTo>
                <a:lnTo>
                  <a:pt x="263542" y="159984"/>
                </a:lnTo>
                <a:lnTo>
                  <a:pt x="263542" y="518607"/>
                </a:lnTo>
                <a:lnTo>
                  <a:pt x="259907" y="536552"/>
                </a:lnTo>
                <a:lnTo>
                  <a:pt x="250024" y="551207"/>
                </a:lnTo>
                <a:lnTo>
                  <a:pt x="235369" y="561093"/>
                </a:lnTo>
                <a:lnTo>
                  <a:pt x="217421" y="564729"/>
                </a:lnTo>
                <a:lnTo>
                  <a:pt x="262994" y="564729"/>
                </a:lnTo>
                <a:lnTo>
                  <a:pt x="263321" y="564508"/>
                </a:lnTo>
                <a:lnTo>
                  <a:pt x="277241" y="543874"/>
                </a:lnTo>
                <a:lnTo>
                  <a:pt x="282367" y="518607"/>
                </a:lnTo>
                <a:lnTo>
                  <a:pt x="282367" y="216460"/>
                </a:lnTo>
                <a:lnTo>
                  <a:pt x="376490" y="216460"/>
                </a:lnTo>
                <a:lnTo>
                  <a:pt x="376490" y="197634"/>
                </a:lnTo>
                <a:lnTo>
                  <a:pt x="282367" y="197634"/>
                </a:lnTo>
                <a:lnTo>
                  <a:pt x="282363" y="159984"/>
                </a:lnTo>
                <a:close/>
              </a:path>
              <a:path w="847725" h="696595">
                <a:moveTo>
                  <a:pt x="489435" y="159984"/>
                </a:moveTo>
                <a:lnTo>
                  <a:pt x="470614" y="159984"/>
                </a:lnTo>
                <a:lnTo>
                  <a:pt x="470614" y="518607"/>
                </a:lnTo>
                <a:lnTo>
                  <a:pt x="466980" y="536552"/>
                </a:lnTo>
                <a:lnTo>
                  <a:pt x="457096" y="551207"/>
                </a:lnTo>
                <a:lnTo>
                  <a:pt x="442441" y="561093"/>
                </a:lnTo>
                <a:lnTo>
                  <a:pt x="424494" y="564729"/>
                </a:lnTo>
                <a:lnTo>
                  <a:pt x="470067" y="564729"/>
                </a:lnTo>
                <a:lnTo>
                  <a:pt x="470394" y="564508"/>
                </a:lnTo>
                <a:lnTo>
                  <a:pt x="484313" y="543874"/>
                </a:lnTo>
                <a:lnTo>
                  <a:pt x="489439" y="518607"/>
                </a:lnTo>
                <a:lnTo>
                  <a:pt x="489439" y="216460"/>
                </a:lnTo>
                <a:lnTo>
                  <a:pt x="583563" y="216460"/>
                </a:lnTo>
                <a:lnTo>
                  <a:pt x="583563" y="197635"/>
                </a:lnTo>
                <a:lnTo>
                  <a:pt x="489439" y="197635"/>
                </a:lnTo>
                <a:lnTo>
                  <a:pt x="489435" y="159984"/>
                </a:lnTo>
                <a:close/>
              </a:path>
              <a:path w="847725" h="696595">
                <a:moveTo>
                  <a:pt x="696507" y="159984"/>
                </a:moveTo>
                <a:lnTo>
                  <a:pt x="677686" y="159984"/>
                </a:lnTo>
                <a:lnTo>
                  <a:pt x="677687" y="518607"/>
                </a:lnTo>
                <a:lnTo>
                  <a:pt x="674052" y="536552"/>
                </a:lnTo>
                <a:lnTo>
                  <a:pt x="664168" y="551207"/>
                </a:lnTo>
                <a:lnTo>
                  <a:pt x="649513" y="561093"/>
                </a:lnTo>
                <a:lnTo>
                  <a:pt x="631566" y="564729"/>
                </a:lnTo>
                <a:lnTo>
                  <a:pt x="677139" y="564729"/>
                </a:lnTo>
                <a:lnTo>
                  <a:pt x="677466" y="564509"/>
                </a:lnTo>
                <a:lnTo>
                  <a:pt x="691386" y="543875"/>
                </a:lnTo>
                <a:lnTo>
                  <a:pt x="696511" y="518607"/>
                </a:lnTo>
                <a:lnTo>
                  <a:pt x="696511" y="216460"/>
                </a:lnTo>
                <a:lnTo>
                  <a:pt x="790635" y="216460"/>
                </a:lnTo>
                <a:lnTo>
                  <a:pt x="790635" y="197635"/>
                </a:lnTo>
                <a:lnTo>
                  <a:pt x="696511" y="197635"/>
                </a:lnTo>
                <a:lnTo>
                  <a:pt x="696507" y="159984"/>
                </a:lnTo>
                <a:close/>
              </a:path>
              <a:path w="847725" h="696595">
                <a:moveTo>
                  <a:pt x="294281" y="0"/>
                </a:moveTo>
                <a:lnTo>
                  <a:pt x="135988" y="0"/>
                </a:lnTo>
                <a:lnTo>
                  <a:pt x="131776" y="4157"/>
                </a:lnTo>
                <a:lnTo>
                  <a:pt x="131776" y="11883"/>
                </a:lnTo>
                <a:lnTo>
                  <a:pt x="132765" y="14275"/>
                </a:lnTo>
                <a:lnTo>
                  <a:pt x="147636" y="29116"/>
                </a:lnTo>
                <a:lnTo>
                  <a:pt x="150617" y="36309"/>
                </a:lnTo>
                <a:lnTo>
                  <a:pt x="150593" y="197634"/>
                </a:lnTo>
                <a:lnTo>
                  <a:pt x="169418" y="197634"/>
                </a:lnTo>
                <a:lnTo>
                  <a:pt x="169418" y="159984"/>
                </a:lnTo>
                <a:lnTo>
                  <a:pt x="282363" y="159984"/>
                </a:lnTo>
                <a:lnTo>
                  <a:pt x="282361" y="141158"/>
                </a:lnTo>
                <a:lnTo>
                  <a:pt x="169418" y="141158"/>
                </a:lnTo>
                <a:lnTo>
                  <a:pt x="169418" y="43808"/>
                </a:lnTo>
                <a:lnTo>
                  <a:pt x="168969" y="37220"/>
                </a:lnTo>
                <a:lnTo>
                  <a:pt x="167606" y="30792"/>
                </a:lnTo>
                <a:lnTo>
                  <a:pt x="165354" y="24618"/>
                </a:lnTo>
                <a:lnTo>
                  <a:pt x="162241" y="18793"/>
                </a:lnTo>
                <a:lnTo>
                  <a:pt x="295668" y="18794"/>
                </a:lnTo>
                <a:lnTo>
                  <a:pt x="302109" y="12362"/>
                </a:lnTo>
                <a:lnTo>
                  <a:pt x="302109" y="6432"/>
                </a:lnTo>
                <a:lnTo>
                  <a:pt x="298438" y="2745"/>
                </a:lnTo>
                <a:lnTo>
                  <a:pt x="296673" y="941"/>
                </a:lnTo>
                <a:lnTo>
                  <a:pt x="294281" y="0"/>
                </a:lnTo>
                <a:close/>
              </a:path>
              <a:path w="847725" h="696595">
                <a:moveTo>
                  <a:pt x="501353" y="0"/>
                </a:moveTo>
                <a:lnTo>
                  <a:pt x="343061" y="0"/>
                </a:lnTo>
                <a:lnTo>
                  <a:pt x="338848" y="4157"/>
                </a:lnTo>
                <a:lnTo>
                  <a:pt x="338849" y="11883"/>
                </a:lnTo>
                <a:lnTo>
                  <a:pt x="339837" y="14275"/>
                </a:lnTo>
                <a:lnTo>
                  <a:pt x="354708" y="29116"/>
                </a:lnTo>
                <a:lnTo>
                  <a:pt x="357689" y="36309"/>
                </a:lnTo>
                <a:lnTo>
                  <a:pt x="357666" y="197634"/>
                </a:lnTo>
                <a:lnTo>
                  <a:pt x="376490" y="197634"/>
                </a:lnTo>
                <a:lnTo>
                  <a:pt x="376490" y="159984"/>
                </a:lnTo>
                <a:lnTo>
                  <a:pt x="489435" y="159984"/>
                </a:lnTo>
                <a:lnTo>
                  <a:pt x="489433" y="141158"/>
                </a:lnTo>
                <a:lnTo>
                  <a:pt x="376490" y="141158"/>
                </a:lnTo>
                <a:lnTo>
                  <a:pt x="376490" y="43808"/>
                </a:lnTo>
                <a:lnTo>
                  <a:pt x="376042" y="37220"/>
                </a:lnTo>
                <a:lnTo>
                  <a:pt x="374678" y="30792"/>
                </a:lnTo>
                <a:lnTo>
                  <a:pt x="372427" y="24618"/>
                </a:lnTo>
                <a:lnTo>
                  <a:pt x="369313" y="18794"/>
                </a:lnTo>
                <a:lnTo>
                  <a:pt x="502740" y="18794"/>
                </a:lnTo>
                <a:lnTo>
                  <a:pt x="509181" y="12362"/>
                </a:lnTo>
                <a:lnTo>
                  <a:pt x="509181" y="6432"/>
                </a:lnTo>
                <a:lnTo>
                  <a:pt x="505510" y="2745"/>
                </a:lnTo>
                <a:lnTo>
                  <a:pt x="503745" y="941"/>
                </a:lnTo>
                <a:lnTo>
                  <a:pt x="501353" y="0"/>
                </a:lnTo>
                <a:close/>
              </a:path>
              <a:path w="847725" h="696595">
                <a:moveTo>
                  <a:pt x="708425" y="0"/>
                </a:moveTo>
                <a:lnTo>
                  <a:pt x="550133" y="0"/>
                </a:lnTo>
                <a:lnTo>
                  <a:pt x="545921" y="4157"/>
                </a:lnTo>
                <a:lnTo>
                  <a:pt x="545921" y="11883"/>
                </a:lnTo>
                <a:lnTo>
                  <a:pt x="546909" y="14275"/>
                </a:lnTo>
                <a:lnTo>
                  <a:pt x="561781" y="29116"/>
                </a:lnTo>
                <a:lnTo>
                  <a:pt x="564761" y="36309"/>
                </a:lnTo>
                <a:lnTo>
                  <a:pt x="564738" y="197635"/>
                </a:lnTo>
                <a:lnTo>
                  <a:pt x="583563" y="197635"/>
                </a:lnTo>
                <a:lnTo>
                  <a:pt x="583563" y="159984"/>
                </a:lnTo>
                <a:lnTo>
                  <a:pt x="696507" y="159984"/>
                </a:lnTo>
                <a:lnTo>
                  <a:pt x="696506" y="141158"/>
                </a:lnTo>
                <a:lnTo>
                  <a:pt x="583563" y="141158"/>
                </a:lnTo>
                <a:lnTo>
                  <a:pt x="583562" y="43808"/>
                </a:lnTo>
                <a:lnTo>
                  <a:pt x="583114" y="37220"/>
                </a:lnTo>
                <a:lnTo>
                  <a:pt x="581751" y="30792"/>
                </a:lnTo>
                <a:lnTo>
                  <a:pt x="579499" y="24618"/>
                </a:lnTo>
                <a:lnTo>
                  <a:pt x="576386" y="18794"/>
                </a:lnTo>
                <a:lnTo>
                  <a:pt x="709813" y="18794"/>
                </a:lnTo>
                <a:lnTo>
                  <a:pt x="716253" y="12362"/>
                </a:lnTo>
                <a:lnTo>
                  <a:pt x="716253" y="6432"/>
                </a:lnTo>
                <a:lnTo>
                  <a:pt x="712583" y="2745"/>
                </a:lnTo>
                <a:lnTo>
                  <a:pt x="710818" y="941"/>
                </a:lnTo>
                <a:lnTo>
                  <a:pt x="708425" y="0"/>
                </a:lnTo>
                <a:close/>
              </a:path>
              <a:path w="847725" h="696595">
                <a:moveTo>
                  <a:pt x="790635" y="103508"/>
                </a:moveTo>
                <a:lnTo>
                  <a:pt x="771810" y="103508"/>
                </a:lnTo>
                <a:lnTo>
                  <a:pt x="771810" y="197635"/>
                </a:lnTo>
                <a:lnTo>
                  <a:pt x="790635" y="197635"/>
                </a:lnTo>
                <a:lnTo>
                  <a:pt x="790635" y="103508"/>
                </a:lnTo>
                <a:close/>
              </a:path>
              <a:path w="847725" h="696595">
                <a:moveTo>
                  <a:pt x="295668" y="18794"/>
                </a:moveTo>
                <a:lnTo>
                  <a:pt x="263542" y="43808"/>
                </a:lnTo>
                <a:lnTo>
                  <a:pt x="263542" y="141158"/>
                </a:lnTo>
                <a:lnTo>
                  <a:pt x="282361" y="141158"/>
                </a:lnTo>
                <a:lnTo>
                  <a:pt x="282351" y="36309"/>
                </a:lnTo>
                <a:lnTo>
                  <a:pt x="285331" y="29116"/>
                </a:lnTo>
                <a:lnTo>
                  <a:pt x="295668" y="18794"/>
                </a:lnTo>
                <a:close/>
              </a:path>
              <a:path w="847725" h="696595">
                <a:moveTo>
                  <a:pt x="502740" y="18794"/>
                </a:moveTo>
                <a:lnTo>
                  <a:pt x="470614" y="43808"/>
                </a:lnTo>
                <a:lnTo>
                  <a:pt x="470614" y="141158"/>
                </a:lnTo>
                <a:lnTo>
                  <a:pt x="489433" y="141158"/>
                </a:lnTo>
                <a:lnTo>
                  <a:pt x="489423" y="36309"/>
                </a:lnTo>
                <a:lnTo>
                  <a:pt x="492404" y="29116"/>
                </a:lnTo>
                <a:lnTo>
                  <a:pt x="502740" y="18794"/>
                </a:lnTo>
                <a:close/>
              </a:path>
              <a:path w="847725" h="696595">
                <a:moveTo>
                  <a:pt x="709813" y="18794"/>
                </a:moveTo>
                <a:lnTo>
                  <a:pt x="677686" y="43808"/>
                </a:lnTo>
                <a:lnTo>
                  <a:pt x="677686" y="141158"/>
                </a:lnTo>
                <a:lnTo>
                  <a:pt x="696506" y="141158"/>
                </a:lnTo>
                <a:lnTo>
                  <a:pt x="696495" y="36309"/>
                </a:lnTo>
                <a:lnTo>
                  <a:pt x="699476" y="29116"/>
                </a:lnTo>
                <a:lnTo>
                  <a:pt x="709813" y="187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63309" y="2953257"/>
            <a:ext cx="640080" cy="640080"/>
          </a:xfrm>
          <a:custGeom>
            <a:avLst/>
            <a:gdLst/>
            <a:ahLst/>
            <a:cxnLst/>
            <a:rect l="l" t="t" r="r" b="b"/>
            <a:pathLst>
              <a:path w="640079" h="640079">
                <a:moveTo>
                  <a:pt x="169418" y="499084"/>
                </a:moveTo>
                <a:lnTo>
                  <a:pt x="167195" y="488099"/>
                </a:lnTo>
                <a:lnTo>
                  <a:pt x="161137" y="479120"/>
                </a:lnTo>
                <a:lnTo>
                  <a:pt x="152171" y="473062"/>
                </a:lnTo>
                <a:lnTo>
                  <a:pt x="141173" y="470852"/>
                </a:lnTo>
                <a:lnTo>
                  <a:pt x="130187" y="473062"/>
                </a:lnTo>
                <a:lnTo>
                  <a:pt x="121208" y="479120"/>
                </a:lnTo>
                <a:lnTo>
                  <a:pt x="115163" y="488099"/>
                </a:lnTo>
                <a:lnTo>
                  <a:pt x="112941" y="499084"/>
                </a:lnTo>
                <a:lnTo>
                  <a:pt x="115163" y="510082"/>
                </a:lnTo>
                <a:lnTo>
                  <a:pt x="121208" y="519049"/>
                </a:lnTo>
                <a:lnTo>
                  <a:pt x="130187" y="525106"/>
                </a:lnTo>
                <a:lnTo>
                  <a:pt x="141173" y="527329"/>
                </a:lnTo>
                <a:lnTo>
                  <a:pt x="152171" y="525106"/>
                </a:lnTo>
                <a:lnTo>
                  <a:pt x="161137" y="519049"/>
                </a:lnTo>
                <a:lnTo>
                  <a:pt x="167195" y="510082"/>
                </a:lnTo>
                <a:lnTo>
                  <a:pt x="169418" y="499084"/>
                </a:lnTo>
                <a:close/>
              </a:path>
              <a:path w="640079" h="640079">
                <a:moveTo>
                  <a:pt x="207060" y="376682"/>
                </a:moveTo>
                <a:lnTo>
                  <a:pt x="204838" y="365696"/>
                </a:lnTo>
                <a:lnTo>
                  <a:pt x="198793" y="356717"/>
                </a:lnTo>
                <a:lnTo>
                  <a:pt x="189814" y="350659"/>
                </a:lnTo>
                <a:lnTo>
                  <a:pt x="178828" y="348449"/>
                </a:lnTo>
                <a:lnTo>
                  <a:pt x="167830" y="350659"/>
                </a:lnTo>
                <a:lnTo>
                  <a:pt x="158864" y="356717"/>
                </a:lnTo>
                <a:lnTo>
                  <a:pt x="152806" y="365696"/>
                </a:lnTo>
                <a:lnTo>
                  <a:pt x="150583" y="376682"/>
                </a:lnTo>
                <a:lnTo>
                  <a:pt x="152806" y="387680"/>
                </a:lnTo>
                <a:lnTo>
                  <a:pt x="158864" y="396646"/>
                </a:lnTo>
                <a:lnTo>
                  <a:pt x="167830" y="402704"/>
                </a:lnTo>
                <a:lnTo>
                  <a:pt x="178828" y="404926"/>
                </a:lnTo>
                <a:lnTo>
                  <a:pt x="189814" y="402704"/>
                </a:lnTo>
                <a:lnTo>
                  <a:pt x="198793" y="396646"/>
                </a:lnTo>
                <a:lnTo>
                  <a:pt x="204838" y="387680"/>
                </a:lnTo>
                <a:lnTo>
                  <a:pt x="207060" y="376682"/>
                </a:lnTo>
                <a:close/>
              </a:path>
              <a:path w="640079" h="640079">
                <a:moveTo>
                  <a:pt x="338836" y="395528"/>
                </a:moveTo>
                <a:lnTo>
                  <a:pt x="336613" y="384530"/>
                </a:lnTo>
                <a:lnTo>
                  <a:pt x="330568" y="375551"/>
                </a:lnTo>
                <a:lnTo>
                  <a:pt x="321589" y="369506"/>
                </a:lnTo>
                <a:lnTo>
                  <a:pt x="310603" y="367284"/>
                </a:lnTo>
                <a:lnTo>
                  <a:pt x="299605" y="369506"/>
                </a:lnTo>
                <a:lnTo>
                  <a:pt x="290639" y="375551"/>
                </a:lnTo>
                <a:lnTo>
                  <a:pt x="284581" y="384530"/>
                </a:lnTo>
                <a:lnTo>
                  <a:pt x="282359" y="395528"/>
                </a:lnTo>
                <a:lnTo>
                  <a:pt x="284581" y="406514"/>
                </a:lnTo>
                <a:lnTo>
                  <a:pt x="290639" y="415493"/>
                </a:lnTo>
                <a:lnTo>
                  <a:pt x="299605" y="421538"/>
                </a:lnTo>
                <a:lnTo>
                  <a:pt x="310603" y="423760"/>
                </a:lnTo>
                <a:lnTo>
                  <a:pt x="321589" y="421538"/>
                </a:lnTo>
                <a:lnTo>
                  <a:pt x="330568" y="415493"/>
                </a:lnTo>
                <a:lnTo>
                  <a:pt x="336613" y="406514"/>
                </a:lnTo>
                <a:lnTo>
                  <a:pt x="338836" y="395528"/>
                </a:lnTo>
                <a:close/>
              </a:path>
              <a:path w="640079" h="640079">
                <a:moveTo>
                  <a:pt x="338836" y="263702"/>
                </a:moveTo>
                <a:lnTo>
                  <a:pt x="336613" y="252717"/>
                </a:lnTo>
                <a:lnTo>
                  <a:pt x="330568" y="243738"/>
                </a:lnTo>
                <a:lnTo>
                  <a:pt x="321589" y="237693"/>
                </a:lnTo>
                <a:lnTo>
                  <a:pt x="310603" y="235470"/>
                </a:lnTo>
                <a:lnTo>
                  <a:pt x="299605" y="237693"/>
                </a:lnTo>
                <a:lnTo>
                  <a:pt x="290639" y="243738"/>
                </a:lnTo>
                <a:lnTo>
                  <a:pt x="284581" y="252717"/>
                </a:lnTo>
                <a:lnTo>
                  <a:pt x="282359" y="263702"/>
                </a:lnTo>
                <a:lnTo>
                  <a:pt x="284581" y="274701"/>
                </a:lnTo>
                <a:lnTo>
                  <a:pt x="290639" y="283667"/>
                </a:lnTo>
                <a:lnTo>
                  <a:pt x="299605" y="289725"/>
                </a:lnTo>
                <a:lnTo>
                  <a:pt x="310603" y="291947"/>
                </a:lnTo>
                <a:lnTo>
                  <a:pt x="321589" y="289725"/>
                </a:lnTo>
                <a:lnTo>
                  <a:pt x="330568" y="283667"/>
                </a:lnTo>
                <a:lnTo>
                  <a:pt x="336613" y="274701"/>
                </a:lnTo>
                <a:lnTo>
                  <a:pt x="338836" y="263702"/>
                </a:lnTo>
                <a:close/>
              </a:path>
              <a:path w="640079" h="640079">
                <a:moveTo>
                  <a:pt x="461200" y="226047"/>
                </a:moveTo>
                <a:lnTo>
                  <a:pt x="458990" y="215049"/>
                </a:lnTo>
                <a:lnTo>
                  <a:pt x="452932" y="206082"/>
                </a:lnTo>
                <a:lnTo>
                  <a:pt x="443966" y="200025"/>
                </a:lnTo>
                <a:lnTo>
                  <a:pt x="432968" y="197815"/>
                </a:lnTo>
                <a:lnTo>
                  <a:pt x="421982" y="200025"/>
                </a:lnTo>
                <a:lnTo>
                  <a:pt x="413004" y="206082"/>
                </a:lnTo>
                <a:lnTo>
                  <a:pt x="406946" y="215049"/>
                </a:lnTo>
                <a:lnTo>
                  <a:pt x="404736" y="226047"/>
                </a:lnTo>
                <a:lnTo>
                  <a:pt x="406946" y="237032"/>
                </a:lnTo>
                <a:lnTo>
                  <a:pt x="413004" y="246011"/>
                </a:lnTo>
                <a:lnTo>
                  <a:pt x="421982" y="252069"/>
                </a:lnTo>
                <a:lnTo>
                  <a:pt x="432968" y="254292"/>
                </a:lnTo>
                <a:lnTo>
                  <a:pt x="443966" y="252069"/>
                </a:lnTo>
                <a:lnTo>
                  <a:pt x="452932" y="246011"/>
                </a:lnTo>
                <a:lnTo>
                  <a:pt x="458990" y="237032"/>
                </a:lnTo>
                <a:lnTo>
                  <a:pt x="461200" y="226047"/>
                </a:lnTo>
                <a:close/>
              </a:path>
              <a:path w="640079" h="640079">
                <a:moveTo>
                  <a:pt x="592988" y="226047"/>
                </a:moveTo>
                <a:lnTo>
                  <a:pt x="590765" y="215049"/>
                </a:lnTo>
                <a:lnTo>
                  <a:pt x="584720" y="206082"/>
                </a:lnTo>
                <a:lnTo>
                  <a:pt x="575741" y="200025"/>
                </a:lnTo>
                <a:lnTo>
                  <a:pt x="564743" y="197815"/>
                </a:lnTo>
                <a:lnTo>
                  <a:pt x="553758" y="200025"/>
                </a:lnTo>
                <a:lnTo>
                  <a:pt x="544779" y="206082"/>
                </a:lnTo>
                <a:lnTo>
                  <a:pt x="538734" y="215049"/>
                </a:lnTo>
                <a:lnTo>
                  <a:pt x="536511" y="226047"/>
                </a:lnTo>
                <a:lnTo>
                  <a:pt x="538734" y="237032"/>
                </a:lnTo>
                <a:lnTo>
                  <a:pt x="544779" y="246011"/>
                </a:lnTo>
                <a:lnTo>
                  <a:pt x="553758" y="252069"/>
                </a:lnTo>
                <a:lnTo>
                  <a:pt x="564743" y="254292"/>
                </a:lnTo>
                <a:lnTo>
                  <a:pt x="575741" y="252069"/>
                </a:lnTo>
                <a:lnTo>
                  <a:pt x="584720" y="246011"/>
                </a:lnTo>
                <a:lnTo>
                  <a:pt x="590765" y="237032"/>
                </a:lnTo>
                <a:lnTo>
                  <a:pt x="592988" y="226047"/>
                </a:lnTo>
                <a:close/>
              </a:path>
              <a:path w="640079" h="640079">
                <a:moveTo>
                  <a:pt x="592988" y="84823"/>
                </a:moveTo>
                <a:lnTo>
                  <a:pt x="590765" y="73825"/>
                </a:lnTo>
                <a:lnTo>
                  <a:pt x="584720" y="64846"/>
                </a:lnTo>
                <a:lnTo>
                  <a:pt x="575741" y="58801"/>
                </a:lnTo>
                <a:lnTo>
                  <a:pt x="564743" y="56578"/>
                </a:lnTo>
                <a:lnTo>
                  <a:pt x="553758" y="58801"/>
                </a:lnTo>
                <a:lnTo>
                  <a:pt x="544779" y="64846"/>
                </a:lnTo>
                <a:lnTo>
                  <a:pt x="538734" y="73825"/>
                </a:lnTo>
                <a:lnTo>
                  <a:pt x="536511" y="84823"/>
                </a:lnTo>
                <a:lnTo>
                  <a:pt x="538734" y="95808"/>
                </a:lnTo>
                <a:lnTo>
                  <a:pt x="544779" y="104787"/>
                </a:lnTo>
                <a:lnTo>
                  <a:pt x="553758" y="110832"/>
                </a:lnTo>
                <a:lnTo>
                  <a:pt x="564743" y="113055"/>
                </a:lnTo>
                <a:lnTo>
                  <a:pt x="575741" y="110832"/>
                </a:lnTo>
                <a:lnTo>
                  <a:pt x="584720" y="104787"/>
                </a:lnTo>
                <a:lnTo>
                  <a:pt x="590765" y="95808"/>
                </a:lnTo>
                <a:lnTo>
                  <a:pt x="592988" y="84823"/>
                </a:lnTo>
                <a:close/>
              </a:path>
              <a:path w="640079" h="640079">
                <a:moveTo>
                  <a:pt x="639762" y="621030"/>
                </a:moveTo>
                <a:lnTo>
                  <a:pt x="18821" y="621030"/>
                </a:lnTo>
                <a:lnTo>
                  <a:pt x="18821" y="0"/>
                </a:lnTo>
                <a:lnTo>
                  <a:pt x="0" y="0"/>
                </a:lnTo>
                <a:lnTo>
                  <a:pt x="0" y="621030"/>
                </a:lnTo>
                <a:lnTo>
                  <a:pt x="0" y="640080"/>
                </a:lnTo>
                <a:lnTo>
                  <a:pt x="639762" y="640080"/>
                </a:lnTo>
                <a:lnTo>
                  <a:pt x="639762" y="6210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30425">
              <a:lnSpc>
                <a:spcPct val="100000"/>
              </a:lnSpc>
              <a:spcBef>
                <a:spcPts val="95"/>
              </a:spcBef>
            </a:pPr>
            <a:r>
              <a:rPr dirty="0"/>
              <a:t>CONCLUSION</a:t>
            </a:r>
            <a:r>
              <a:rPr spc="-80" dirty="0"/>
              <a:t> </a:t>
            </a:r>
            <a:r>
              <a:rPr dirty="0"/>
              <a:t>:</a:t>
            </a:r>
            <a:r>
              <a:rPr spc="-110" dirty="0"/>
              <a:t> </a:t>
            </a:r>
            <a:r>
              <a:rPr spc="-25" dirty="0"/>
              <a:t>PRINCIPAUX</a:t>
            </a:r>
            <a:r>
              <a:rPr spc="-90" dirty="0"/>
              <a:t> </a:t>
            </a:r>
            <a:r>
              <a:rPr spc="-40" dirty="0"/>
              <a:t>RÉSULTATS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59116" y="827278"/>
            <a:ext cx="41567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Arial"/>
                <a:cs typeface="Arial"/>
              </a:rPr>
              <a:t>1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–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recharge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l’aquifère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est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globalement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59116" y="1071117"/>
            <a:ext cx="371982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Arial"/>
                <a:cs typeface="Arial"/>
              </a:rPr>
              <a:t>faible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dans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un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contexte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b="1" spc="-10" dirty="0">
                <a:latin typeface="Arial"/>
                <a:cs typeface="Arial"/>
              </a:rPr>
              <a:t>sécheresses </a:t>
            </a:r>
            <a:r>
              <a:rPr sz="1600" b="1" dirty="0">
                <a:latin typeface="Arial"/>
                <a:cs typeface="Arial"/>
              </a:rPr>
              <a:t>sévères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et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plus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récurrentes</a:t>
            </a:r>
            <a:r>
              <a:rPr sz="1600" spc="-10" dirty="0">
                <a:latin typeface="Arial MT"/>
                <a:cs typeface="Arial MT"/>
              </a:rPr>
              <a:t>.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59116" y="1802637"/>
            <a:ext cx="4412615" cy="4415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3815" indent="168910">
              <a:lnSpc>
                <a:spcPct val="100000"/>
              </a:lnSpc>
              <a:spcBef>
                <a:spcPts val="95"/>
              </a:spcBef>
              <a:buAutoNum type="arabicPlain" startAt="2"/>
              <a:tabLst>
                <a:tab pos="181610" algn="l"/>
              </a:tabLst>
            </a:pPr>
            <a:r>
              <a:rPr sz="1600" b="1" dirty="0">
                <a:latin typeface="Arial"/>
                <a:cs typeface="Arial"/>
              </a:rPr>
              <a:t>–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Il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existe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un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important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stock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sel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spc="-25" dirty="0">
                <a:latin typeface="Arial MT"/>
                <a:cs typeface="Arial MT"/>
              </a:rPr>
              <a:t>peu </a:t>
            </a:r>
            <a:r>
              <a:rPr sz="1600" dirty="0">
                <a:latin typeface="Arial MT"/>
                <a:cs typeface="Arial MT"/>
              </a:rPr>
              <a:t>mobile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hérité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présence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d’une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b="1" spc="-10" dirty="0">
                <a:latin typeface="Arial"/>
                <a:cs typeface="Arial"/>
              </a:rPr>
              <a:t>ancienne </a:t>
            </a:r>
            <a:r>
              <a:rPr sz="1600" b="1" dirty="0">
                <a:latin typeface="Arial"/>
                <a:cs typeface="Arial"/>
              </a:rPr>
              <a:t>lagune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et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qui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concerne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une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large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partie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du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delta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Font typeface="Arial"/>
              <a:buAutoNum type="arabicPlain" startAt="2"/>
            </a:pPr>
            <a:endParaRPr sz="1600">
              <a:latin typeface="Arial MT"/>
              <a:cs typeface="Arial MT"/>
            </a:endParaRPr>
          </a:p>
          <a:p>
            <a:pPr marL="12700" marR="5080" indent="168910">
              <a:lnSpc>
                <a:spcPct val="100000"/>
              </a:lnSpc>
              <a:spcBef>
                <a:spcPts val="5"/>
              </a:spcBef>
              <a:buAutoNum type="arabicPlain" startAt="2"/>
              <a:tabLst>
                <a:tab pos="181610" algn="l"/>
              </a:tabLst>
            </a:pPr>
            <a:r>
              <a:rPr sz="1600" b="1" dirty="0">
                <a:latin typeface="Arial"/>
                <a:cs typeface="Arial"/>
              </a:rPr>
              <a:t>–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Le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sel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est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très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peu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mobile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à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cause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5" dirty="0">
                <a:latin typeface="Arial MT"/>
                <a:cs typeface="Arial MT"/>
              </a:rPr>
              <a:t> la </a:t>
            </a:r>
            <a:r>
              <a:rPr sz="1600" b="1" dirty="0">
                <a:latin typeface="Arial"/>
                <a:cs typeface="Arial"/>
              </a:rPr>
              <a:t>mauvaise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perméabilité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des</a:t>
            </a:r>
            <a:r>
              <a:rPr sz="1600" spc="-7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alluvions </a:t>
            </a:r>
            <a:r>
              <a:rPr sz="1600" dirty="0">
                <a:latin typeface="Arial MT"/>
                <a:cs typeface="Arial MT"/>
              </a:rPr>
              <a:t>superficielles</a:t>
            </a:r>
            <a:r>
              <a:rPr sz="1600" spc="-7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et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du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faible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gradient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hydraulique</a:t>
            </a:r>
            <a:r>
              <a:rPr sz="1600" spc="-10" dirty="0">
                <a:latin typeface="Arial MT"/>
                <a:cs typeface="Arial MT"/>
              </a:rPr>
              <a:t>.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Font typeface="Arial"/>
              <a:buAutoNum type="arabicPlain" startAt="2"/>
            </a:pPr>
            <a:endParaRPr sz="1600">
              <a:latin typeface="Arial MT"/>
              <a:cs typeface="Arial MT"/>
            </a:endParaRPr>
          </a:p>
          <a:p>
            <a:pPr marL="12700" marR="152400" indent="168910">
              <a:lnSpc>
                <a:spcPct val="100000"/>
              </a:lnSpc>
              <a:buAutoNum type="arabicPlain" startAt="2"/>
              <a:tabLst>
                <a:tab pos="181610" algn="l"/>
              </a:tabLst>
            </a:pPr>
            <a:r>
              <a:rPr sz="1600" b="1" dirty="0">
                <a:latin typeface="Arial"/>
                <a:cs typeface="Arial"/>
              </a:rPr>
              <a:t>–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Les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échanges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entre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nappe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et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-10" dirty="0">
                <a:latin typeface="Arial"/>
                <a:cs typeface="Arial"/>
              </a:rPr>
              <a:t> rivière </a:t>
            </a:r>
            <a:r>
              <a:rPr sz="1600" dirty="0">
                <a:latin typeface="Arial MT"/>
                <a:cs typeface="Arial MT"/>
              </a:rPr>
              <a:t>sont</a:t>
            </a:r>
            <a:r>
              <a:rPr sz="1600" spc="-4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relativement</a:t>
            </a:r>
            <a:r>
              <a:rPr sz="1600" spc="-5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faibles</a:t>
            </a:r>
            <a:r>
              <a:rPr sz="1600" spc="-6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et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restreints</a:t>
            </a:r>
            <a:r>
              <a:rPr sz="1600" b="1" spc="-25" dirty="0">
                <a:latin typeface="Arial"/>
                <a:cs typeface="Arial"/>
              </a:rPr>
              <a:t> aux </a:t>
            </a:r>
            <a:r>
              <a:rPr sz="1600" b="1" dirty="0">
                <a:latin typeface="Arial"/>
                <a:cs typeface="Arial"/>
              </a:rPr>
              <a:t>abords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du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fleuve,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mais</a:t>
            </a:r>
            <a:r>
              <a:rPr sz="1600" spc="-5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son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extension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spatiale </a:t>
            </a:r>
            <a:r>
              <a:rPr sz="1600" dirty="0">
                <a:latin typeface="Arial MT"/>
                <a:cs typeface="Arial MT"/>
              </a:rPr>
              <a:t>est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inconnue.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Font typeface="Arial"/>
              <a:buAutoNum type="arabicPlain" startAt="2"/>
            </a:pPr>
            <a:endParaRPr sz="1600">
              <a:latin typeface="Arial MT"/>
              <a:cs typeface="Arial MT"/>
            </a:endParaRPr>
          </a:p>
          <a:p>
            <a:pPr marL="12700" marR="20955" indent="168910">
              <a:lnSpc>
                <a:spcPct val="100000"/>
              </a:lnSpc>
              <a:spcBef>
                <a:spcPts val="5"/>
              </a:spcBef>
              <a:buAutoNum type="arabicPlain" startAt="2"/>
              <a:tabLst>
                <a:tab pos="181610" algn="l"/>
              </a:tabLst>
            </a:pPr>
            <a:r>
              <a:rPr sz="1600" b="1" dirty="0">
                <a:latin typeface="Arial"/>
                <a:cs typeface="Arial"/>
              </a:rPr>
              <a:t>–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submersion</a:t>
            </a:r>
            <a:r>
              <a:rPr sz="1600" b="1" spc="-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d’eau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douce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et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mise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en </a:t>
            </a:r>
            <a:r>
              <a:rPr sz="1600" b="1" dirty="0">
                <a:latin typeface="Arial"/>
                <a:cs typeface="Arial"/>
              </a:rPr>
              <a:t>place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d’une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gestion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optimale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l’eau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douce </a:t>
            </a:r>
            <a:r>
              <a:rPr sz="1600" b="1" dirty="0">
                <a:latin typeface="Arial"/>
                <a:cs typeface="Arial"/>
              </a:rPr>
              <a:t>dans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les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fossés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constituent</a:t>
            </a:r>
            <a:r>
              <a:rPr sz="1600" b="1" spc="44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des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leviers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contre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salinité</a:t>
            </a:r>
            <a:r>
              <a:rPr sz="1600" spc="-5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en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repoussant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le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sel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plus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25" dirty="0">
                <a:latin typeface="Arial"/>
                <a:cs typeface="Arial"/>
              </a:rPr>
              <a:t>en </a:t>
            </a:r>
            <a:r>
              <a:rPr sz="1600" b="1" spc="-10" dirty="0">
                <a:latin typeface="Arial"/>
                <a:cs typeface="Arial"/>
              </a:rPr>
              <a:t>profondeur</a:t>
            </a:r>
            <a:r>
              <a:rPr sz="1600" spc="-10" dirty="0">
                <a:latin typeface="Arial MT"/>
                <a:cs typeface="Arial MT"/>
              </a:rPr>
              <a:t>.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43344" y="804486"/>
            <a:ext cx="7432675" cy="5251450"/>
            <a:chOff x="143344" y="804486"/>
            <a:chExt cx="7432675" cy="525145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344" y="804486"/>
              <a:ext cx="7432278" cy="525133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04985" y="5187506"/>
              <a:ext cx="174625" cy="91440"/>
            </a:xfrm>
            <a:custGeom>
              <a:avLst/>
              <a:gdLst/>
              <a:ahLst/>
              <a:cxnLst/>
              <a:rect l="l" t="t" r="r" b="b"/>
              <a:pathLst>
                <a:path w="174625" h="91439">
                  <a:moveTo>
                    <a:pt x="174583" y="0"/>
                  </a:moveTo>
                  <a:lnTo>
                    <a:pt x="0" y="0"/>
                  </a:lnTo>
                  <a:lnTo>
                    <a:pt x="0" y="91399"/>
                  </a:lnTo>
                  <a:lnTo>
                    <a:pt x="174583" y="91399"/>
                  </a:lnTo>
                  <a:lnTo>
                    <a:pt x="174583" y="0"/>
                  </a:lnTo>
                  <a:close/>
                </a:path>
              </a:pathLst>
            </a:custGeom>
            <a:solidFill>
              <a:srgbClr val="91DB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04985" y="5187506"/>
              <a:ext cx="174625" cy="91440"/>
            </a:xfrm>
            <a:custGeom>
              <a:avLst/>
              <a:gdLst/>
              <a:ahLst/>
              <a:cxnLst/>
              <a:rect l="l" t="t" r="r" b="b"/>
              <a:pathLst>
                <a:path w="174625" h="91439">
                  <a:moveTo>
                    <a:pt x="0" y="91399"/>
                  </a:moveTo>
                  <a:lnTo>
                    <a:pt x="174583" y="91399"/>
                  </a:lnTo>
                  <a:lnTo>
                    <a:pt x="174583" y="0"/>
                  </a:lnTo>
                  <a:lnTo>
                    <a:pt x="0" y="0"/>
                  </a:lnTo>
                  <a:lnTo>
                    <a:pt x="0" y="91399"/>
                  </a:lnTo>
                  <a:close/>
                </a:path>
              </a:pathLst>
            </a:custGeom>
            <a:ln w="1108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04985" y="5353701"/>
              <a:ext cx="174625" cy="83185"/>
            </a:xfrm>
            <a:custGeom>
              <a:avLst/>
              <a:gdLst/>
              <a:ahLst/>
              <a:cxnLst/>
              <a:rect l="l" t="t" r="r" b="b"/>
              <a:pathLst>
                <a:path w="174625" h="83185">
                  <a:moveTo>
                    <a:pt x="174583" y="0"/>
                  </a:moveTo>
                  <a:lnTo>
                    <a:pt x="0" y="0"/>
                  </a:lnTo>
                  <a:lnTo>
                    <a:pt x="0" y="83090"/>
                  </a:lnTo>
                  <a:lnTo>
                    <a:pt x="174583" y="83090"/>
                  </a:lnTo>
                  <a:lnTo>
                    <a:pt x="174583" y="0"/>
                  </a:lnTo>
                  <a:close/>
                </a:path>
              </a:pathLst>
            </a:custGeom>
            <a:solidFill>
              <a:srgbClr val="002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04985" y="5353701"/>
              <a:ext cx="174625" cy="83185"/>
            </a:xfrm>
            <a:custGeom>
              <a:avLst/>
              <a:gdLst/>
              <a:ahLst/>
              <a:cxnLst/>
              <a:rect l="l" t="t" r="r" b="b"/>
              <a:pathLst>
                <a:path w="174625" h="83185">
                  <a:moveTo>
                    <a:pt x="0" y="83090"/>
                  </a:moveTo>
                  <a:lnTo>
                    <a:pt x="174583" y="83090"/>
                  </a:lnTo>
                  <a:lnTo>
                    <a:pt x="174583" y="0"/>
                  </a:lnTo>
                  <a:lnTo>
                    <a:pt x="0" y="0"/>
                  </a:lnTo>
                  <a:lnTo>
                    <a:pt x="0" y="83090"/>
                  </a:lnTo>
                  <a:close/>
                </a:path>
              </a:pathLst>
            </a:custGeom>
            <a:ln w="11079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04985" y="5594664"/>
              <a:ext cx="174625" cy="91440"/>
            </a:xfrm>
            <a:custGeom>
              <a:avLst/>
              <a:gdLst/>
              <a:ahLst/>
              <a:cxnLst/>
              <a:rect l="l" t="t" r="r" b="b"/>
              <a:pathLst>
                <a:path w="174625" h="91439">
                  <a:moveTo>
                    <a:pt x="174583" y="0"/>
                  </a:moveTo>
                  <a:lnTo>
                    <a:pt x="0" y="0"/>
                  </a:lnTo>
                  <a:lnTo>
                    <a:pt x="0" y="91399"/>
                  </a:lnTo>
                  <a:lnTo>
                    <a:pt x="174583" y="91399"/>
                  </a:lnTo>
                  <a:lnTo>
                    <a:pt x="174583" y="0"/>
                  </a:lnTo>
                  <a:close/>
                </a:path>
              </a:pathLst>
            </a:custGeom>
            <a:solidFill>
              <a:srgbClr val="43A2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04985" y="5594664"/>
              <a:ext cx="174625" cy="91440"/>
            </a:xfrm>
            <a:custGeom>
              <a:avLst/>
              <a:gdLst/>
              <a:ahLst/>
              <a:cxnLst/>
              <a:rect l="l" t="t" r="r" b="b"/>
              <a:pathLst>
                <a:path w="174625" h="91439">
                  <a:moveTo>
                    <a:pt x="0" y="91399"/>
                  </a:moveTo>
                  <a:lnTo>
                    <a:pt x="174583" y="91399"/>
                  </a:lnTo>
                  <a:lnTo>
                    <a:pt x="174583" y="0"/>
                  </a:lnTo>
                  <a:lnTo>
                    <a:pt x="0" y="0"/>
                  </a:lnTo>
                  <a:lnTo>
                    <a:pt x="0" y="91399"/>
                  </a:lnTo>
                  <a:close/>
                </a:path>
              </a:pathLst>
            </a:custGeom>
            <a:ln w="1108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04220" y="3135302"/>
              <a:ext cx="1412875" cy="1545590"/>
            </a:xfrm>
            <a:custGeom>
              <a:avLst/>
              <a:gdLst/>
              <a:ahLst/>
              <a:cxnLst/>
              <a:rect l="l" t="t" r="r" b="b"/>
              <a:pathLst>
                <a:path w="1412875" h="1545589">
                  <a:moveTo>
                    <a:pt x="985538" y="0"/>
                  </a:moveTo>
                  <a:lnTo>
                    <a:pt x="908429" y="2545"/>
                  </a:lnTo>
                  <a:lnTo>
                    <a:pt x="864630" y="5443"/>
                  </a:lnTo>
                  <a:lnTo>
                    <a:pt x="818239" y="10140"/>
                  </a:lnTo>
                  <a:lnTo>
                    <a:pt x="769936" y="17174"/>
                  </a:lnTo>
                  <a:lnTo>
                    <a:pt x="720398" y="27082"/>
                  </a:lnTo>
                  <a:lnTo>
                    <a:pt x="670304" y="40402"/>
                  </a:lnTo>
                  <a:lnTo>
                    <a:pt x="620334" y="57671"/>
                  </a:lnTo>
                  <a:lnTo>
                    <a:pt x="571165" y="79426"/>
                  </a:lnTo>
                  <a:lnTo>
                    <a:pt x="523476" y="106205"/>
                  </a:lnTo>
                  <a:lnTo>
                    <a:pt x="477946" y="138545"/>
                  </a:lnTo>
                  <a:lnTo>
                    <a:pt x="435253" y="176983"/>
                  </a:lnTo>
                  <a:lnTo>
                    <a:pt x="408358" y="205458"/>
                  </a:lnTo>
                  <a:lnTo>
                    <a:pt x="379774" y="237952"/>
                  </a:lnTo>
                  <a:lnTo>
                    <a:pt x="349877" y="274046"/>
                  </a:lnTo>
                  <a:lnTo>
                    <a:pt x="319044" y="313323"/>
                  </a:lnTo>
                  <a:lnTo>
                    <a:pt x="287652" y="355364"/>
                  </a:lnTo>
                  <a:lnTo>
                    <a:pt x="256077" y="399752"/>
                  </a:lnTo>
                  <a:lnTo>
                    <a:pt x="224696" y="446068"/>
                  </a:lnTo>
                  <a:lnTo>
                    <a:pt x="193885" y="493895"/>
                  </a:lnTo>
                  <a:lnTo>
                    <a:pt x="164022" y="542814"/>
                  </a:lnTo>
                  <a:lnTo>
                    <a:pt x="135482" y="592408"/>
                  </a:lnTo>
                  <a:lnTo>
                    <a:pt x="108642" y="642258"/>
                  </a:lnTo>
                  <a:lnTo>
                    <a:pt x="83878" y="691947"/>
                  </a:lnTo>
                  <a:lnTo>
                    <a:pt x="61569" y="741056"/>
                  </a:lnTo>
                  <a:lnTo>
                    <a:pt x="42089" y="789168"/>
                  </a:lnTo>
                  <a:lnTo>
                    <a:pt x="25815" y="835865"/>
                  </a:lnTo>
                  <a:lnTo>
                    <a:pt x="13125" y="880728"/>
                  </a:lnTo>
                  <a:lnTo>
                    <a:pt x="4394" y="923339"/>
                  </a:lnTo>
                  <a:lnTo>
                    <a:pt x="0" y="963281"/>
                  </a:lnTo>
                  <a:lnTo>
                    <a:pt x="318" y="1000136"/>
                  </a:lnTo>
                  <a:lnTo>
                    <a:pt x="6993" y="1041897"/>
                  </a:lnTo>
                  <a:lnTo>
                    <a:pt x="19959" y="1083487"/>
                  </a:lnTo>
                  <a:lnTo>
                    <a:pt x="38645" y="1124668"/>
                  </a:lnTo>
                  <a:lnTo>
                    <a:pt x="62479" y="1165199"/>
                  </a:lnTo>
                  <a:lnTo>
                    <a:pt x="90888" y="1204839"/>
                  </a:lnTo>
                  <a:lnTo>
                    <a:pt x="123301" y="1243349"/>
                  </a:lnTo>
                  <a:lnTo>
                    <a:pt x="159146" y="1280489"/>
                  </a:lnTo>
                  <a:lnTo>
                    <a:pt x="197850" y="1316019"/>
                  </a:lnTo>
                  <a:lnTo>
                    <a:pt x="238843" y="1349699"/>
                  </a:lnTo>
                  <a:lnTo>
                    <a:pt x="281551" y="1381289"/>
                  </a:lnTo>
                  <a:lnTo>
                    <a:pt x="325403" y="1410549"/>
                  </a:lnTo>
                  <a:lnTo>
                    <a:pt x="369827" y="1437239"/>
                  </a:lnTo>
                  <a:lnTo>
                    <a:pt x="414252" y="1461119"/>
                  </a:lnTo>
                  <a:lnTo>
                    <a:pt x="458104" y="1481948"/>
                  </a:lnTo>
                  <a:lnTo>
                    <a:pt x="500812" y="1499488"/>
                  </a:lnTo>
                  <a:lnTo>
                    <a:pt x="541805" y="1513498"/>
                  </a:lnTo>
                  <a:lnTo>
                    <a:pt x="583581" y="1524544"/>
                  </a:lnTo>
                  <a:lnTo>
                    <a:pt x="628657" y="1533296"/>
                  </a:lnTo>
                  <a:lnTo>
                    <a:pt x="676448" y="1539707"/>
                  </a:lnTo>
                  <a:lnTo>
                    <a:pt x="726369" y="1543734"/>
                  </a:lnTo>
                  <a:lnTo>
                    <a:pt x="777834" y="1545332"/>
                  </a:lnTo>
                  <a:lnTo>
                    <a:pt x="830257" y="1544454"/>
                  </a:lnTo>
                  <a:lnTo>
                    <a:pt x="883055" y="1541056"/>
                  </a:lnTo>
                  <a:lnTo>
                    <a:pt x="935640" y="1535093"/>
                  </a:lnTo>
                  <a:lnTo>
                    <a:pt x="987428" y="1526520"/>
                  </a:lnTo>
                  <a:lnTo>
                    <a:pt x="1037833" y="1515291"/>
                  </a:lnTo>
                  <a:lnTo>
                    <a:pt x="1086271" y="1501361"/>
                  </a:lnTo>
                  <a:lnTo>
                    <a:pt x="1132155" y="1484686"/>
                  </a:lnTo>
                  <a:lnTo>
                    <a:pt x="1174900" y="1465220"/>
                  </a:lnTo>
                  <a:lnTo>
                    <a:pt x="1213922" y="1442917"/>
                  </a:lnTo>
                  <a:lnTo>
                    <a:pt x="1248634" y="1417734"/>
                  </a:lnTo>
                  <a:lnTo>
                    <a:pt x="1278451" y="1389624"/>
                  </a:lnTo>
                  <a:lnTo>
                    <a:pt x="1302475" y="1358739"/>
                  </a:lnTo>
                  <a:lnTo>
                    <a:pt x="1323499" y="1322256"/>
                  </a:lnTo>
                  <a:lnTo>
                    <a:pt x="1341719" y="1280858"/>
                  </a:lnTo>
                  <a:lnTo>
                    <a:pt x="1357330" y="1235226"/>
                  </a:lnTo>
                  <a:lnTo>
                    <a:pt x="1370527" y="1186039"/>
                  </a:lnTo>
                  <a:lnTo>
                    <a:pt x="1381504" y="1133979"/>
                  </a:lnTo>
                  <a:lnTo>
                    <a:pt x="1390458" y="1079728"/>
                  </a:lnTo>
                  <a:lnTo>
                    <a:pt x="1397583" y="1023965"/>
                  </a:lnTo>
                  <a:lnTo>
                    <a:pt x="1403075" y="967373"/>
                  </a:lnTo>
                  <a:lnTo>
                    <a:pt x="1407127" y="910631"/>
                  </a:lnTo>
                  <a:lnTo>
                    <a:pt x="1409937" y="854422"/>
                  </a:lnTo>
                  <a:lnTo>
                    <a:pt x="1411698" y="799425"/>
                  </a:lnTo>
                  <a:lnTo>
                    <a:pt x="1412605" y="746322"/>
                  </a:lnTo>
                  <a:lnTo>
                    <a:pt x="1412855" y="695795"/>
                  </a:lnTo>
                  <a:lnTo>
                    <a:pt x="1412641" y="648523"/>
                  </a:lnTo>
                  <a:lnTo>
                    <a:pt x="1412160" y="605188"/>
                  </a:lnTo>
                  <a:lnTo>
                    <a:pt x="1411606" y="566471"/>
                  </a:lnTo>
                  <a:lnTo>
                    <a:pt x="1407886" y="501551"/>
                  </a:lnTo>
                  <a:lnTo>
                    <a:pt x="1399201" y="443082"/>
                  </a:lnTo>
                  <a:lnTo>
                    <a:pt x="1386280" y="390408"/>
                  </a:lnTo>
                  <a:lnTo>
                    <a:pt x="1369854" y="342872"/>
                  </a:lnTo>
                  <a:lnTo>
                    <a:pt x="1350654" y="299816"/>
                  </a:lnTo>
                  <a:lnTo>
                    <a:pt x="1329410" y="260584"/>
                  </a:lnTo>
                  <a:lnTo>
                    <a:pt x="1306851" y="224518"/>
                  </a:lnTo>
                  <a:lnTo>
                    <a:pt x="1283710" y="190961"/>
                  </a:lnTo>
                  <a:lnTo>
                    <a:pt x="1260715" y="159257"/>
                  </a:lnTo>
                  <a:lnTo>
                    <a:pt x="1231272" y="121020"/>
                  </a:lnTo>
                  <a:lnTo>
                    <a:pt x="1200478" y="86526"/>
                  </a:lnTo>
                  <a:lnTo>
                    <a:pt x="1167170" y="56626"/>
                  </a:lnTo>
                  <a:lnTo>
                    <a:pt x="1130186" y="32172"/>
                  </a:lnTo>
                  <a:lnTo>
                    <a:pt x="1088362" y="14016"/>
                  </a:lnTo>
                  <a:lnTo>
                    <a:pt x="1040533" y="3007"/>
                  </a:lnTo>
                  <a:lnTo>
                    <a:pt x="985538" y="0"/>
                  </a:lnTo>
                  <a:close/>
                </a:path>
              </a:pathLst>
            </a:custGeom>
            <a:ln w="24934">
              <a:solidFill>
                <a:srgbClr val="172C51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709030" y="1145870"/>
            <a:ext cx="1708150" cy="70866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285"/>
              </a:spcBef>
            </a:pPr>
            <a:r>
              <a:rPr sz="1600" dirty="0">
                <a:latin typeface="Arial MT"/>
                <a:cs typeface="Arial MT"/>
              </a:rPr>
              <a:t>Zone</a:t>
            </a:r>
            <a:r>
              <a:rPr sz="1600" spc="-10" dirty="0">
                <a:latin typeface="Arial MT"/>
                <a:cs typeface="Arial MT"/>
              </a:rPr>
              <a:t> minimale </a:t>
            </a:r>
            <a:r>
              <a:rPr sz="1600" dirty="0">
                <a:latin typeface="Arial MT"/>
                <a:cs typeface="Arial MT"/>
              </a:rPr>
              <a:t>d’influence</a:t>
            </a:r>
            <a:r>
              <a:rPr sz="1600" spc="-6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la </a:t>
            </a:r>
            <a:r>
              <a:rPr sz="1600" dirty="0">
                <a:latin typeface="Arial MT"/>
                <a:cs typeface="Arial MT"/>
              </a:rPr>
              <a:t>saumure</a:t>
            </a:r>
            <a:r>
              <a:rPr sz="1600" spc="-8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lagunaire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189791" y="1324038"/>
            <a:ext cx="379095" cy="1797050"/>
            <a:chOff x="5189791" y="1324038"/>
            <a:chExt cx="379095" cy="1797050"/>
          </a:xfrm>
        </p:grpSpPr>
        <p:sp>
          <p:nvSpPr>
            <p:cNvPr id="17" name="object 17"/>
            <p:cNvSpPr/>
            <p:nvPr/>
          </p:nvSpPr>
          <p:spPr>
            <a:xfrm>
              <a:off x="5204078" y="1338325"/>
              <a:ext cx="350520" cy="335280"/>
            </a:xfrm>
            <a:custGeom>
              <a:avLst/>
              <a:gdLst/>
              <a:ahLst/>
              <a:cxnLst/>
              <a:rect l="l" t="t" r="r" b="b"/>
              <a:pathLst>
                <a:path w="350520" h="335280">
                  <a:moveTo>
                    <a:pt x="0" y="167639"/>
                  </a:moveTo>
                  <a:lnTo>
                    <a:pt x="6261" y="123075"/>
                  </a:lnTo>
                  <a:lnTo>
                    <a:pt x="23932" y="83029"/>
                  </a:lnTo>
                  <a:lnTo>
                    <a:pt x="51339" y="49101"/>
                  </a:lnTo>
                  <a:lnTo>
                    <a:pt x="86811" y="22888"/>
                  </a:lnTo>
                  <a:lnTo>
                    <a:pt x="128675" y="5988"/>
                  </a:lnTo>
                  <a:lnTo>
                    <a:pt x="175260" y="0"/>
                  </a:lnTo>
                  <a:lnTo>
                    <a:pt x="221888" y="5988"/>
                  </a:lnTo>
                  <a:lnTo>
                    <a:pt x="263764" y="22888"/>
                  </a:lnTo>
                  <a:lnTo>
                    <a:pt x="299227" y="49101"/>
                  </a:lnTo>
                  <a:lnTo>
                    <a:pt x="326615" y="83029"/>
                  </a:lnTo>
                  <a:lnTo>
                    <a:pt x="344267" y="123075"/>
                  </a:lnTo>
                  <a:lnTo>
                    <a:pt x="350520" y="167639"/>
                  </a:lnTo>
                  <a:lnTo>
                    <a:pt x="344267" y="212204"/>
                  </a:lnTo>
                  <a:lnTo>
                    <a:pt x="326615" y="252250"/>
                  </a:lnTo>
                  <a:lnTo>
                    <a:pt x="299227" y="286178"/>
                  </a:lnTo>
                  <a:lnTo>
                    <a:pt x="263764" y="312391"/>
                  </a:lnTo>
                  <a:lnTo>
                    <a:pt x="221888" y="329291"/>
                  </a:lnTo>
                  <a:lnTo>
                    <a:pt x="175260" y="335279"/>
                  </a:lnTo>
                  <a:lnTo>
                    <a:pt x="128675" y="329291"/>
                  </a:lnTo>
                  <a:lnTo>
                    <a:pt x="86811" y="312391"/>
                  </a:lnTo>
                  <a:lnTo>
                    <a:pt x="51339" y="286178"/>
                  </a:lnTo>
                  <a:lnTo>
                    <a:pt x="23932" y="252250"/>
                  </a:lnTo>
                  <a:lnTo>
                    <a:pt x="6261" y="212204"/>
                  </a:lnTo>
                  <a:lnTo>
                    <a:pt x="0" y="167639"/>
                  </a:lnTo>
                  <a:close/>
                </a:path>
              </a:pathLst>
            </a:custGeom>
            <a:ln w="28575">
              <a:solidFill>
                <a:srgbClr val="172C51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278627" y="1673605"/>
              <a:ext cx="133985" cy="1447165"/>
            </a:xfrm>
            <a:custGeom>
              <a:avLst/>
              <a:gdLst/>
              <a:ahLst/>
              <a:cxnLst/>
              <a:rect l="l" t="t" r="r" b="b"/>
              <a:pathLst>
                <a:path w="133985" h="1447164">
                  <a:moveTo>
                    <a:pt x="92493" y="75736"/>
                  </a:moveTo>
                  <a:lnTo>
                    <a:pt x="0" y="1446403"/>
                  </a:lnTo>
                  <a:lnTo>
                    <a:pt x="6350" y="1446911"/>
                  </a:lnTo>
                  <a:lnTo>
                    <a:pt x="98840" y="76160"/>
                  </a:lnTo>
                  <a:lnTo>
                    <a:pt x="92493" y="75736"/>
                  </a:lnTo>
                  <a:close/>
                </a:path>
                <a:path w="133985" h="1447164">
                  <a:moveTo>
                    <a:pt x="127163" y="63119"/>
                  </a:moveTo>
                  <a:lnTo>
                    <a:pt x="93345" y="63119"/>
                  </a:lnTo>
                  <a:lnTo>
                    <a:pt x="99695" y="63500"/>
                  </a:lnTo>
                  <a:lnTo>
                    <a:pt x="98869" y="75736"/>
                  </a:lnTo>
                  <a:lnTo>
                    <a:pt x="98840" y="76160"/>
                  </a:lnTo>
                  <a:lnTo>
                    <a:pt x="133604" y="78486"/>
                  </a:lnTo>
                  <a:lnTo>
                    <a:pt x="127163" y="63119"/>
                  </a:lnTo>
                  <a:close/>
                </a:path>
                <a:path w="133985" h="1447164">
                  <a:moveTo>
                    <a:pt x="93345" y="63119"/>
                  </a:moveTo>
                  <a:lnTo>
                    <a:pt x="92493" y="75736"/>
                  </a:lnTo>
                  <a:lnTo>
                    <a:pt x="98840" y="76160"/>
                  </a:lnTo>
                  <a:lnTo>
                    <a:pt x="99695" y="63500"/>
                  </a:lnTo>
                  <a:lnTo>
                    <a:pt x="93345" y="63119"/>
                  </a:lnTo>
                  <a:close/>
                </a:path>
                <a:path w="133985" h="1447164">
                  <a:moveTo>
                    <a:pt x="100711" y="0"/>
                  </a:moveTo>
                  <a:lnTo>
                    <a:pt x="57658" y="73406"/>
                  </a:lnTo>
                  <a:lnTo>
                    <a:pt x="92493" y="75736"/>
                  </a:lnTo>
                  <a:lnTo>
                    <a:pt x="93319" y="63500"/>
                  </a:lnTo>
                  <a:lnTo>
                    <a:pt x="93345" y="63119"/>
                  </a:lnTo>
                  <a:lnTo>
                    <a:pt x="127163" y="63119"/>
                  </a:lnTo>
                  <a:lnTo>
                    <a:pt x="1007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2DA6C-F94F-711F-9073-AD6338D9A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3649CA-23A2-6E05-98B3-10B952171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15" y="-74080"/>
            <a:ext cx="10828526" cy="120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  <a:spAutoFit/>
          </a:bodyPr>
          <a:lstStyle/>
          <a:p>
            <a:pPr lvl="2"/>
            <a:endParaRPr lang="fr-F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fr-F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Travaux de restauration des canaux du delta de l’Orb – linéaire de plus de 25 km</a:t>
            </a:r>
          </a:p>
          <a:p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</a:rPr>
              <a:t>Portage Asa de Sérignan et de Portiragnes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91DE2F-5C03-D76D-8787-AA7C40A4BE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22" y="1571411"/>
            <a:ext cx="2688387" cy="20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DF956DE-1353-746D-6CC7-1093EBABBA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33" y="1571411"/>
            <a:ext cx="2547173" cy="20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09DDA374-6BD6-B7EC-32A4-A45DE4BBFE28}"/>
              </a:ext>
            </a:extLst>
          </p:cNvPr>
          <p:cNvSpPr/>
          <p:nvPr/>
        </p:nvSpPr>
        <p:spPr>
          <a:xfrm>
            <a:off x="2638599" y="2911046"/>
            <a:ext cx="639445" cy="208280"/>
          </a:xfrm>
          <a:prstGeom prst="rightArrow">
            <a:avLst>
              <a:gd name="adj1" fmla="val 50000"/>
              <a:gd name="adj2" fmla="val 8806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B3ABAE5-FF48-9E8D-EF7C-5435DF71EA3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62069" y="1281128"/>
            <a:ext cx="6419512" cy="55154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C38CE3-30D7-C442-823B-01CA4DE9B6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87" y="3847915"/>
            <a:ext cx="5060643" cy="2855068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B6F126EE-1DFA-2174-2F88-7592EAD0A923}"/>
              </a:ext>
            </a:extLst>
          </p:cNvPr>
          <p:cNvGrpSpPr/>
          <p:nvPr/>
        </p:nvGrpSpPr>
        <p:grpSpPr>
          <a:xfrm>
            <a:off x="10586568" y="567204"/>
            <a:ext cx="1437910" cy="1395335"/>
            <a:chOff x="1830804" y="3022600"/>
            <a:chExt cx="1437910" cy="1395335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A5491050-5932-60FA-C54F-A3F4A6A1FB76}"/>
                </a:ext>
              </a:extLst>
            </p:cNvPr>
            <p:cNvSpPr/>
            <p:nvPr/>
          </p:nvSpPr>
          <p:spPr>
            <a:xfrm>
              <a:off x="1830804" y="3022600"/>
              <a:ext cx="1437910" cy="13953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id="{9EA59237-9423-48BB-5B79-7AE935EC0F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5283" y="3284902"/>
              <a:ext cx="1073003" cy="74190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7" name="WordArt 5">
              <a:extLst>
                <a:ext uri="{FF2B5EF4-FFF2-40B4-BE49-F238E27FC236}">
                  <a16:creationId xmlns:a16="http://schemas.microsoft.com/office/drawing/2014/main" id="{0B3F260A-271F-8BF3-5062-BB1CB6406B00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15580850">
              <a:off x="1921242" y="3040182"/>
              <a:ext cx="1301086" cy="1321065"/>
            </a:xfrm>
            <a:prstGeom prst="rect">
              <a:avLst/>
            </a:prstGeom>
          </p:spPr>
          <p:txBody>
            <a:bodyPr wrap="none" fromWordArt="1">
              <a:prstTxWarp prst="textCirclePour">
                <a:avLst>
                  <a:gd name="adj1" fmla="val 11254659"/>
                  <a:gd name="adj2" fmla="val 75157"/>
                </a:avLst>
              </a:prstTxWarp>
            </a:bodyPr>
            <a:lstStyle/>
            <a:p>
              <a:pPr algn="ctr" rtl="0">
                <a:buNone/>
              </a:pPr>
              <a:r>
                <a:rPr lang="fr-FR" sz="3600" b="1" kern="10" spc="720" dirty="0">
                  <a:ln w="14605">
                    <a:solidFill>
                      <a:srgbClr val="0070C0">
                        <a:alpha val="89999"/>
                      </a:srgbClr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DFEBF7"/>
                      </a:gs>
                      <a:gs pos="50000">
                        <a:srgbClr val="00B050"/>
                      </a:gs>
                      <a:gs pos="100000">
                        <a:srgbClr val="0070C0"/>
                      </a:gs>
                    </a:gsLst>
                    <a:lin ang="20892477" scaled="1"/>
                  </a:gradFill>
                  <a:effectLst>
                    <a:outerShdw dist="35921" dir="13500000" algn="ctr" rotWithShape="0">
                      <a:srgbClr val="FDE9D9">
                        <a:alpha val="74998"/>
                      </a:srgbClr>
                    </a:outerShdw>
                  </a:effectLst>
                  <a:latin typeface="Arial Black" panose="020B0A04020102020204" pitchFamily="34" charset="0"/>
                </a:rPr>
                <a:t> PG delta de l'Orb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9796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70B43-3DCD-154F-556B-82EE9EB4E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3A03B74-A424-9FC9-60EC-4CADB5E1C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13933" y="910048"/>
            <a:ext cx="8564134" cy="5535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F1A4B24-59D1-5E20-FEF0-611FD739A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602" y="49863"/>
            <a:ext cx="11956398" cy="76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</a:rPr>
              <a:t>Pose d’échelles limnimétriques et suivi quotidien de la qualité des eaux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</a:rPr>
              <a:t>(hauteur, salinité, T°)</a:t>
            </a:r>
          </a:p>
          <a:p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</a:rPr>
              <a:t>Portage EPTB Orb </a:t>
            </a:r>
            <a:r>
              <a:rPr lang="fr-FR" sz="2000" b="1" dirty="0" err="1">
                <a:latin typeface="Calibri" panose="020F0502020204030204" pitchFamily="34" charset="0"/>
                <a:ea typeface="Calibri" panose="020F0502020204030204" pitchFamily="34" charset="0"/>
              </a:rPr>
              <a:t>Libron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4E8DFF-DD55-4815-6A71-379B08A31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57" y="971130"/>
            <a:ext cx="3750744" cy="281305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30B7589-6661-228B-0823-8E4D0E809E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438" y="971130"/>
            <a:ext cx="3293015" cy="24697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8C1C2E7-E75C-5EAD-9381-F7125BA332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647" y="3429000"/>
            <a:ext cx="3382896" cy="25371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F3709DC-7D8C-3DA4-7E55-FD11BB86854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434" y="3912494"/>
            <a:ext cx="2914563" cy="2657952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766DAFE7-81B6-4746-E6B3-AB09B5B694A9}"/>
              </a:ext>
            </a:extLst>
          </p:cNvPr>
          <p:cNvGrpSpPr/>
          <p:nvPr/>
        </p:nvGrpSpPr>
        <p:grpSpPr>
          <a:xfrm>
            <a:off x="10416633" y="589792"/>
            <a:ext cx="1437910" cy="1395335"/>
            <a:chOff x="1830804" y="3022600"/>
            <a:chExt cx="1437910" cy="1395335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55713D09-057C-9323-6A6F-D1D377797228}"/>
                </a:ext>
              </a:extLst>
            </p:cNvPr>
            <p:cNvSpPr/>
            <p:nvPr/>
          </p:nvSpPr>
          <p:spPr>
            <a:xfrm>
              <a:off x="1830804" y="3022600"/>
              <a:ext cx="1437910" cy="13953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Picture 6">
              <a:extLst>
                <a:ext uri="{FF2B5EF4-FFF2-40B4-BE49-F238E27FC236}">
                  <a16:creationId xmlns:a16="http://schemas.microsoft.com/office/drawing/2014/main" id="{46F3D224-A821-E1C6-F567-37C79E6693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5283" y="3284902"/>
              <a:ext cx="1073003" cy="74190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2" name="WordArt 5">
              <a:extLst>
                <a:ext uri="{FF2B5EF4-FFF2-40B4-BE49-F238E27FC236}">
                  <a16:creationId xmlns:a16="http://schemas.microsoft.com/office/drawing/2014/main" id="{09658121-9D49-AFDA-37A9-74F28EE64284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15580850">
              <a:off x="1921242" y="3040182"/>
              <a:ext cx="1301086" cy="1321065"/>
            </a:xfrm>
            <a:prstGeom prst="rect">
              <a:avLst/>
            </a:prstGeom>
          </p:spPr>
          <p:txBody>
            <a:bodyPr wrap="none" fromWordArt="1">
              <a:prstTxWarp prst="textCirclePour">
                <a:avLst>
                  <a:gd name="adj1" fmla="val 11254659"/>
                  <a:gd name="adj2" fmla="val 75157"/>
                </a:avLst>
              </a:prstTxWarp>
            </a:bodyPr>
            <a:lstStyle/>
            <a:p>
              <a:pPr algn="ctr" rtl="0">
                <a:buNone/>
              </a:pPr>
              <a:r>
                <a:rPr lang="fr-FR" sz="3600" b="1" kern="10" spc="720" dirty="0">
                  <a:ln w="14605">
                    <a:solidFill>
                      <a:srgbClr val="0070C0">
                        <a:alpha val="89999"/>
                      </a:srgbClr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DFEBF7"/>
                      </a:gs>
                      <a:gs pos="50000">
                        <a:srgbClr val="00B050"/>
                      </a:gs>
                      <a:gs pos="100000">
                        <a:srgbClr val="0070C0"/>
                      </a:gs>
                    </a:gsLst>
                    <a:lin ang="20892477" scaled="1"/>
                  </a:gradFill>
                  <a:effectLst>
                    <a:outerShdw dist="35921" dir="13500000" algn="ctr" rotWithShape="0">
                      <a:srgbClr val="FDE9D9">
                        <a:alpha val="74998"/>
                      </a:srgbClr>
                    </a:outerShdw>
                  </a:effectLst>
                  <a:latin typeface="Arial Black" panose="020B0A04020102020204" pitchFamily="34" charset="0"/>
                </a:rPr>
                <a:t> PG delta de l'Orb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3E966844-5C83-BEDC-2A6F-544F3CE153B9}"/>
              </a:ext>
            </a:extLst>
          </p:cNvPr>
          <p:cNvSpPr/>
          <p:nvPr/>
        </p:nvSpPr>
        <p:spPr>
          <a:xfrm>
            <a:off x="10150903" y="5966172"/>
            <a:ext cx="1651253" cy="6935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1870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D51B7-EE67-622E-29DA-342497B1A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D0EF034-01DC-9A63-2673-A7A5E0D66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9227" y="534850"/>
            <a:ext cx="11313118" cy="626538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83C4333-615F-6EE6-1474-41664F6C6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1" y="208040"/>
            <a:ext cx="10338083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</a:rPr>
              <a:t>Travaux de doublement de l’ouvrage de vidange des lagunes Rivièrette et </a:t>
            </a:r>
            <a:r>
              <a:rPr lang="fr-FR" sz="2400" b="1" dirty="0" err="1">
                <a:latin typeface="Calibri" panose="020F0502020204030204" pitchFamily="34" charset="0"/>
                <a:ea typeface="Calibri" panose="020F0502020204030204" pitchFamily="34" charset="0"/>
              </a:rPr>
              <a:t>Maïre</a:t>
            </a:r>
            <a:endParaRPr lang="fr-FR" sz="24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9242DF-42B8-5024-7BFF-38519A2BDDA5}"/>
              </a:ext>
            </a:extLst>
          </p:cNvPr>
          <p:cNvGrpSpPr/>
          <p:nvPr/>
        </p:nvGrpSpPr>
        <p:grpSpPr>
          <a:xfrm>
            <a:off x="10394863" y="238818"/>
            <a:ext cx="1437910" cy="1395335"/>
            <a:chOff x="1830804" y="3022600"/>
            <a:chExt cx="1437910" cy="1395335"/>
          </a:xfrm>
        </p:grpSpPr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C5E53744-B971-84C4-0688-E42A0AE27A87}"/>
                </a:ext>
              </a:extLst>
            </p:cNvPr>
            <p:cNvSpPr/>
            <p:nvPr/>
          </p:nvSpPr>
          <p:spPr>
            <a:xfrm>
              <a:off x="1830804" y="3022600"/>
              <a:ext cx="1437910" cy="13953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50D6E887-4071-9632-AF8A-62A484CA51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5283" y="3284902"/>
              <a:ext cx="1073003" cy="741905"/>
            </a:xfrm>
            <a:prstGeom prst="ellips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5B9BD5"/>
                  </a:solidFill>
                </a14:hiddenFill>
              </a:ext>
              <a:ext uri="{91240B29-F687-4F45-9708-019B960494DF}">
                <a14:hiddenLine xmlns:a14="http://schemas.microsoft.com/office/drawing/2010/main" w="254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7" name="WordArt 5">
              <a:extLst>
                <a:ext uri="{FF2B5EF4-FFF2-40B4-BE49-F238E27FC236}">
                  <a16:creationId xmlns:a16="http://schemas.microsoft.com/office/drawing/2014/main" id="{B2DDC627-1EED-B6D1-2851-A5F0EC440D83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15580850">
              <a:off x="1921242" y="3040182"/>
              <a:ext cx="1301086" cy="1321065"/>
            </a:xfrm>
            <a:prstGeom prst="rect">
              <a:avLst/>
            </a:prstGeom>
          </p:spPr>
          <p:txBody>
            <a:bodyPr wrap="none" fromWordArt="1">
              <a:prstTxWarp prst="textCirclePour">
                <a:avLst>
                  <a:gd name="adj1" fmla="val 11254659"/>
                  <a:gd name="adj2" fmla="val 75157"/>
                </a:avLst>
              </a:prstTxWarp>
            </a:bodyPr>
            <a:lstStyle/>
            <a:p>
              <a:pPr algn="ctr" rtl="0">
                <a:buNone/>
              </a:pPr>
              <a:r>
                <a:rPr lang="fr-FR" sz="3600" b="1" kern="10" spc="720" dirty="0">
                  <a:ln w="14605">
                    <a:solidFill>
                      <a:srgbClr val="0070C0">
                        <a:alpha val="89999"/>
                      </a:srgbClr>
                    </a:solidFill>
                    <a:round/>
                    <a:headEnd/>
                    <a:tailEnd/>
                  </a:ln>
                  <a:gradFill rotWithShape="0">
                    <a:gsLst>
                      <a:gs pos="0">
                        <a:srgbClr val="DFEBF7"/>
                      </a:gs>
                      <a:gs pos="50000">
                        <a:srgbClr val="00B050"/>
                      </a:gs>
                      <a:gs pos="100000">
                        <a:srgbClr val="0070C0"/>
                      </a:gs>
                    </a:gsLst>
                    <a:lin ang="20892477" scaled="1"/>
                  </a:gradFill>
                  <a:effectLst>
                    <a:outerShdw dist="35921" dir="13500000" algn="ctr" rotWithShape="0">
                      <a:srgbClr val="FDE9D9">
                        <a:alpha val="74998"/>
                      </a:srgbClr>
                    </a:outerShdw>
                  </a:effectLst>
                  <a:latin typeface="Arial Black" panose="020B0A04020102020204" pitchFamily="34" charset="0"/>
                </a:rPr>
                <a:t> PG delta de l'Orb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B62122D4-4431-3D5E-D986-019D28028AF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799" t="1836" r="4799" b="-597"/>
          <a:stretch>
            <a:fillRect/>
          </a:stretch>
        </p:blipFill>
        <p:spPr>
          <a:xfrm>
            <a:off x="-132253" y="1001425"/>
            <a:ext cx="2755631" cy="3239264"/>
          </a:xfrm>
          <a:prstGeom prst="rect">
            <a:avLst/>
          </a:prstGeom>
        </p:spPr>
      </p:pic>
      <p:sp>
        <p:nvSpPr>
          <p:cNvPr id="12" name="Organigramme : Connecteur 11">
            <a:extLst>
              <a:ext uri="{FF2B5EF4-FFF2-40B4-BE49-F238E27FC236}">
                <a16:creationId xmlns:a16="http://schemas.microsoft.com/office/drawing/2014/main" id="{81E4BED0-5ABD-956D-EADE-2228A1A21F97}"/>
              </a:ext>
            </a:extLst>
          </p:cNvPr>
          <p:cNvSpPr/>
          <p:nvPr/>
        </p:nvSpPr>
        <p:spPr>
          <a:xfrm>
            <a:off x="1548629" y="3509683"/>
            <a:ext cx="280171" cy="300318"/>
          </a:xfrm>
          <a:prstGeom prst="flowChartConnector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363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872</Words>
  <Application>Microsoft Office PowerPoint</Application>
  <PresentationFormat>Grand écran</PresentationFormat>
  <Paragraphs>110</Paragraphs>
  <Slides>14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1" baseType="lpstr">
      <vt:lpstr>Arial</vt:lpstr>
      <vt:lpstr>Arial Black</vt:lpstr>
      <vt:lpstr>Arial MT</vt:lpstr>
      <vt:lpstr>Calibri</vt:lpstr>
      <vt:lpstr>Times New Roman</vt:lpstr>
      <vt:lpstr>Wingdings</vt:lpstr>
      <vt:lpstr>Office Theme</vt:lpstr>
      <vt:lpstr>Quelles solutions d’adaptation à la salinisation du delta de l’Orb autre qu’un barrage anti-sel ?</vt:lpstr>
      <vt:lpstr>Le delta de l’Orb</vt:lpstr>
      <vt:lpstr>Le delta de l’Orb : le site et son contexte</vt:lpstr>
      <vt:lpstr>CONTEXTE</vt:lpstr>
      <vt:lpstr>HYPOTHÈSES SUR L’ORIGINE DE LA SALINITÉ</vt:lpstr>
      <vt:lpstr>CONCLUSION : PRINCIPAUX RÉSULTATS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de présentation - Version française</dc:title>
  <dc:creator>Sandrine</dc:creator>
  <cp:lastModifiedBy>Bruno LEDOUX</cp:lastModifiedBy>
  <cp:revision>4</cp:revision>
  <dcterms:created xsi:type="dcterms:W3CDTF">2026-05-18T12:25:27Z</dcterms:created>
  <dcterms:modified xsi:type="dcterms:W3CDTF">2026-05-19T12:25:47Z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2026-04-09T00:00:00Z</vt:filetime>
  </property>
  <property fmtid="{D5CDD505-2E9C-101B-9397-08002B2CF9AE}" pid="3" name="Creator">
    <vt:lpwstr>Microsoft® PowerPoint® pour Microsoft 365</vt:lpwstr>
  </property>
  <property fmtid="{D5CDD505-2E9C-101B-9397-08002B2CF9AE}" pid="4" name="LastSaved">
    <vt:filetime>2026-05-18T00:00:00Z</vt:filetime>
  </property>
  <property fmtid="{D5CDD505-2E9C-101B-9397-08002B2CF9AE}" pid="5" name="Producer">
    <vt:lpwstr>Microsoft® PowerPoint® pour Microsoft 365</vt:lpwstr>
  </property>
</Properties>
</file>