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1335" r:id="rId3"/>
    <p:sldId id="564" r:id="rId4"/>
    <p:sldId id="1324" r:id="rId5"/>
    <p:sldId id="1294" r:id="rId6"/>
    <p:sldId id="1347" r:id="rId7"/>
    <p:sldId id="1338" r:id="rId8"/>
    <p:sldId id="1323" r:id="rId9"/>
    <p:sldId id="1337" r:id="rId10"/>
    <p:sldId id="1350" r:id="rId11"/>
    <p:sldId id="1348" r:id="rId12"/>
    <p:sldId id="1344" r:id="rId13"/>
    <p:sldId id="1340" r:id="rId14"/>
    <p:sldId id="1343" r:id="rId15"/>
    <p:sldId id="1345" r:id="rId16"/>
    <p:sldId id="1346" r:id="rId17"/>
    <p:sldId id="1351" r:id="rId18"/>
    <p:sldId id="1349" r:id="rId19"/>
    <p:sldId id="1033" r:id="rId20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EE0"/>
    <a:srgbClr val="0043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4" autoAdjust="0"/>
    <p:restoredTop sz="88862" autoAdjust="0"/>
  </p:normalViewPr>
  <p:slideViewPr>
    <p:cSldViewPr>
      <p:cViewPr varScale="1">
        <p:scale>
          <a:sx n="140" d="100"/>
          <a:sy n="140" d="100"/>
        </p:scale>
        <p:origin x="3630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388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7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909" y="2"/>
            <a:ext cx="2945764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3C2A8-6CD9-4EF3-9364-AA87EED7A7DA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431341"/>
            <a:ext cx="294576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909" y="9431341"/>
            <a:ext cx="2945764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95505-AA17-4756-AF41-B87EF8C2F28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524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76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909" y="2"/>
            <a:ext cx="2945764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C2182-D004-4E0A-99EC-9539E410769A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404" y="4778376"/>
            <a:ext cx="5438457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431339"/>
            <a:ext cx="294576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909" y="9431339"/>
            <a:ext cx="2945764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7F853-6693-456B-946A-169FB19F89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880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469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25236-BF68-AC6E-83ED-87D0631FD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A646B9-EFF4-3EAE-41E7-F109D56C9A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1447979-56EE-A119-A05D-B50BEDEBA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C7ED0D-E8FA-1A1B-12E6-4F0C844E7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135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B5E8-A538-80F1-78A0-D1BA9AA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ECC06B-FB84-445F-F71B-C0207D5CA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92B045A-EE96-8BD3-4B77-BD863B6E9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9F75C8-F2EB-4264-FD03-9EC5DA00B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065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9A905-561A-5C08-DA70-499AF57F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0C156F-B3C0-51CC-B91C-47A36D0F1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43487A-AA0A-2305-0656-08C12C7AD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D0B74-D860-93C4-AEC0-E9C2DB7B5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9002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A9D-8E72-237F-5BB9-8F6A26F77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048939-838B-2301-3617-67FD50B5F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C12F83-5393-CFAD-0F52-0EF57D096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6E0BFF-A781-3C81-0984-C35DBDDAF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98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92996-7F07-BBAB-C489-53B91E6F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006CEFC-F740-7E12-EC93-04B30BBAE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C0FE65-4F8B-0EC7-CDC0-C4FC0CDB6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E335CC-A0D4-33AC-0521-F2E6CDA6A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705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66EAC-0C3A-21CD-EE83-991C1BC8D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B9052E-D6E7-D616-76F7-A22C5CC97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2ACD657-AAD6-4D79-2B0D-EFBF392D3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2849E7-DF38-752D-2D38-01F8D0218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028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21547-B21C-76A1-1015-98E7A6A64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DD9C973-2A12-6414-A4E6-68E249CB1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690516-F1B9-D95B-5965-39153E5B3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2650F7-1673-91AB-B0B3-C48003B30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538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CEA3F-1B95-3EA4-5B6E-78D484719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8BE179-27CC-EE5E-3778-1BE5B39E0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4C8F0F9-52E8-DCBD-211E-0EF2D810A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EBDA98-031E-0A1F-F3C2-9E92680E15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551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AFFD7-540D-FF0D-F5DE-5BD392C97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F9FA99C-F0BB-389B-6D91-4B9FD0D3C3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5809D4-040F-780B-7B9A-42EA272DE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8A0A23-39A3-F162-256C-C29458533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91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B7C8-3ECD-7C80-DEE4-31617C35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1D5ED0C-63EB-C880-BDF0-E5E818934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881FFCA-4F95-9382-675B-3359F261D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CF77A3-AE9D-C875-CF52-996A33CAF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182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629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C6AC6-15EF-6ADA-3814-0652D1624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EC32F8-D45B-E656-B11A-C89719088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45FD4B-6203-052C-9FA6-3DAD1382C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A8F00D-2036-B6C4-630D-ED008750E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617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575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8C49A-B07A-CC69-A914-D137D35A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DF81999-AF72-70C8-F50F-DA21B32A1F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EF14FBC-7934-DC84-B56C-FFC165C8A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12BE6C-8259-B3FD-EF91-CC8257AB8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297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DD30B-7304-F356-7E1B-F6D2EB857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E37FB1-6F6D-B80F-D138-C99047D53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1C2F6A7-7328-CC3C-0C07-EE07EDCCF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44A26C-642E-1EBF-EFF8-93FE7482E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660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852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EE94C-19F4-17A0-932F-A4F74477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887CBE-BE13-4F7E-39DB-3B5F8B66E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0A601D-AB8C-A39A-AEB5-7FAF4A8DF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82571D-CFDF-5D8C-E187-EB219C559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F853-6693-456B-946A-169FB19F898D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56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DD822-DA27-4D2D-8073-0FDCE302CB83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B1319-9182-4BFB-BFCF-819EB281DC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W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2967"/>
            <a:ext cx="12192000" cy="6215033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3143672" y="2672916"/>
            <a:ext cx="8577612" cy="1461644"/>
          </a:xfrm>
        </p:spPr>
        <p:txBody>
          <a:bodyPr>
            <a:normAutofit fontScale="90000"/>
          </a:bodyPr>
          <a:lstStyle/>
          <a:p>
            <a:r>
              <a:rPr lang="fr-FR" sz="3700" b="1" dirty="0">
                <a:solidFill>
                  <a:srgbClr val="009EE0"/>
                </a:solidFill>
                <a:latin typeface="+mn-lt"/>
              </a:rPr>
              <a:t>Surveillance et prévention des intrusions salines dans les nappes de la plaine du Roussillon</a:t>
            </a:r>
          </a:p>
        </p:txBody>
      </p:sp>
      <p:cxnSp>
        <p:nvCxnSpPr>
          <p:cNvPr id="11" name="Connecteur droit 10"/>
          <p:cNvCxnSpPr>
            <a:cxnSpLocks/>
          </p:cNvCxnSpPr>
          <p:nvPr/>
        </p:nvCxnSpPr>
        <p:spPr>
          <a:xfrm>
            <a:off x="2345505" y="3933056"/>
            <a:ext cx="8791055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1"/>
          <p:cNvSpPr txBox="1">
            <a:spLocks/>
          </p:cNvSpPr>
          <p:nvPr/>
        </p:nvSpPr>
        <p:spPr>
          <a:xfrm>
            <a:off x="5627948" y="3923943"/>
            <a:ext cx="6564052" cy="12050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/>
                </a:solidFill>
                <a:ea typeface="+mj-ea"/>
                <a:cs typeface="+mj-cs"/>
              </a:rPr>
              <a:t>AIGA – Journée technique régionale : Salinisation du littoral méditerranéen en question</a:t>
            </a:r>
          </a:p>
        </p:txBody>
      </p:sp>
      <p:pic>
        <p:nvPicPr>
          <p:cNvPr id="23" name="Image 22" descr="SYND MIXT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24" y="283712"/>
            <a:ext cx="2209184" cy="220918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38D51A5-F3D4-9115-7CC1-9DE6E96A6452}"/>
              </a:ext>
            </a:extLst>
          </p:cNvPr>
          <p:cNvSpPr txBox="1"/>
          <p:nvPr/>
        </p:nvSpPr>
        <p:spPr>
          <a:xfrm>
            <a:off x="5591944" y="5137008"/>
            <a:ext cx="607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18 juin 2026</a:t>
            </a:r>
          </a:p>
        </p:txBody>
      </p:sp>
      <p:pic>
        <p:nvPicPr>
          <p:cNvPr id="6" name="Image 5" descr="trouillas_et_canigou_2_originale.jpg">
            <a:extLst>
              <a:ext uri="{FF2B5EF4-FFF2-40B4-BE49-F238E27FC236}">
                <a16:creationId xmlns:a16="http://schemas.microsoft.com/office/drawing/2014/main" id="{484CEEEF-4267-4994-43F2-C2BF843CAE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47" y="2764192"/>
            <a:ext cx="2401370" cy="160091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7651EE-97C6-56A4-DD3F-FFEC1FD9E7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05210" y="4640824"/>
            <a:ext cx="2522738" cy="18144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EE3D4E-93F2-AE28-888C-FC7C2A8ACB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47" y="4640824"/>
            <a:ext cx="2416682" cy="1812512"/>
          </a:xfrm>
          <a:prstGeom prst="rect">
            <a:avLst/>
          </a:prstGeom>
          <a:ln w="44450">
            <a:solidFill>
              <a:srgbClr val="00B0F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866A0-1E98-ACC9-D94F-6F20BEDC6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1A5275A1-5B28-0805-F083-B86366A95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A193CD34-B0B4-48DE-00FB-32F7E4C22A2A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661FAC1-2B10-33A3-E43C-96D517EB07C3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622A146-1B0E-3F4E-9E0C-DB974B277E7C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25B6A63-E662-F19F-7875-BED1C31C9571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EB81E20-4B37-4AA1-F902-D14A0D1E796F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FC89C4DF-D4B8-F6DB-7C40-8FA3E3EEE32E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A6481800-D860-A10E-A18A-DE9686A6DC11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10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A3467B4-234B-ACF8-46F9-6F958C060DD0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5BB82D-CCB1-F0BE-0E69-52298B130F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7184" y="660001"/>
            <a:ext cx="3919795" cy="25618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C05E0A-B6D1-AF20-957A-A98BA638BF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921" y="3477269"/>
            <a:ext cx="3919796" cy="2561857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127F3A6-F01E-25AA-B226-D778D38B317C}"/>
              </a:ext>
            </a:extLst>
          </p:cNvPr>
          <p:cNvCxnSpPr>
            <a:cxnSpLocks/>
          </p:cNvCxnSpPr>
          <p:nvPr/>
        </p:nvCxnSpPr>
        <p:spPr>
          <a:xfrm>
            <a:off x="8436260" y="2204864"/>
            <a:ext cx="3492388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5B57DBC-41C4-78DC-C009-502575DAA055}"/>
              </a:ext>
            </a:extLst>
          </p:cNvPr>
          <p:cNvCxnSpPr>
            <a:cxnSpLocks/>
          </p:cNvCxnSpPr>
          <p:nvPr/>
        </p:nvCxnSpPr>
        <p:spPr>
          <a:xfrm>
            <a:off x="8472264" y="5157192"/>
            <a:ext cx="3492388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E7D32ADD-8FB9-3F73-8490-B609CD39B5A5}"/>
              </a:ext>
            </a:extLst>
          </p:cNvPr>
          <p:cNvSpPr txBox="1"/>
          <p:nvPr/>
        </p:nvSpPr>
        <p:spPr>
          <a:xfrm>
            <a:off x="127803" y="1036837"/>
            <a:ext cx="817012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>
                <a:sym typeface="Wingdings" panose="05000000000000000000" pitchFamily="2" charset="2"/>
              </a:rPr>
              <a:t>Pas de contamination généralisée, mais des problèmes localement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endParaRPr lang="fr-FR" sz="2000" b="1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/>
              <a:t>3 zones présentent des concentrations en chlorures anormales</a:t>
            </a:r>
            <a:endParaRPr lang="fr-FR" sz="2000" dirty="0"/>
          </a:p>
          <a:p>
            <a:pPr marL="533400"/>
            <a:r>
              <a:rPr lang="fr-FR" dirty="0"/>
              <a:t>🔴 </a:t>
            </a:r>
            <a:r>
              <a:rPr lang="fr-FR" b="1" dirty="0"/>
              <a:t>La Salanque</a:t>
            </a:r>
            <a:r>
              <a:rPr lang="fr-FR" dirty="0"/>
              <a:t> (Port-Leucate → Torreilles) — secteur en aggravation, risque sur les forages AEP</a:t>
            </a:r>
          </a:p>
          <a:p>
            <a:pPr marL="533400"/>
            <a:r>
              <a:rPr lang="fr-FR" dirty="0"/>
              <a:t>🟡 </a:t>
            </a:r>
            <a:r>
              <a:rPr lang="fr-FR" b="1" dirty="0"/>
              <a:t>Ouest de l'étang de Canet/St-Nazaire</a:t>
            </a:r>
            <a:r>
              <a:rPr lang="fr-FR" dirty="0"/>
              <a:t> — contamination limitée aux horizons les plus superficiels (&lt; 30 m)</a:t>
            </a:r>
          </a:p>
          <a:p>
            <a:pPr marL="533400"/>
            <a:r>
              <a:rPr lang="fr-FR" dirty="0"/>
              <a:t>🟡 </a:t>
            </a:r>
            <a:r>
              <a:rPr lang="fr-FR" b="1" dirty="0"/>
              <a:t>Nord de Salses-le-Château</a:t>
            </a:r>
            <a:r>
              <a:rPr lang="fr-FR" dirty="0"/>
              <a:t> — connexion naturelle avec le karst des Corbières (eaux saumâtres)</a:t>
            </a:r>
          </a:p>
          <a:p>
            <a:pPr marL="533400"/>
            <a:endParaRPr lang="fr-FR" dirty="0"/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/>
              <a:t>Phénomènes complexes - Origines identifiées : </a:t>
            </a:r>
          </a:p>
          <a:p>
            <a:pPr marL="533400"/>
            <a:r>
              <a:rPr lang="fr-FR" dirty="0"/>
              <a:t>Pompages excessifs =&gt; intrusion marine + inversion des drainances</a:t>
            </a:r>
          </a:p>
          <a:p>
            <a:pPr marL="533400"/>
            <a:r>
              <a:rPr lang="fr-FR" dirty="0"/>
              <a:t>Drainances accélérées entre aquifères par des ouvrages vétustes ou mal conçus</a:t>
            </a:r>
          </a:p>
          <a:p>
            <a:pPr marL="533400"/>
            <a:r>
              <a:rPr lang="fr-FR" dirty="0"/>
              <a:t>Connexions hydrauliques avec des systèmes karstiques (eau saumâtre)</a:t>
            </a:r>
          </a:p>
          <a:p>
            <a:pPr marL="533400"/>
            <a:r>
              <a:rPr lang="fr-FR" dirty="0"/>
              <a:t>Présence d'anciennes eaux salées piégées dans les horizons pliocènes ?</a:t>
            </a:r>
            <a:endParaRPr lang="fr-FR" sz="1000" b="1" dirty="0">
              <a:sym typeface="Wingdings" panose="05000000000000000000" pitchFamily="2" charset="2"/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EBF7AB6D-E9F0-1DC3-7D3F-E36F126CFACC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8236448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 État actuel de la salinité des nappes </a:t>
            </a:r>
            <a:r>
              <a:rPr lang="fr-FR" sz="3200" b="1" dirty="0" err="1">
                <a:solidFill>
                  <a:srgbClr val="009EE0"/>
                </a:solidFill>
              </a:rPr>
              <a:t>plio</a:t>
            </a:r>
            <a:r>
              <a:rPr lang="fr-FR" sz="3200" b="1" dirty="0">
                <a:solidFill>
                  <a:srgbClr val="009EE0"/>
                </a:solidFill>
              </a:rPr>
              <a:t>-quaternaires</a:t>
            </a:r>
          </a:p>
        </p:txBody>
      </p:sp>
    </p:spTree>
    <p:extLst>
      <p:ext uri="{BB962C8B-B14F-4D97-AF65-F5344CB8AC3E}">
        <p14:creationId xmlns:p14="http://schemas.microsoft.com/office/powerpoint/2010/main" val="24794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B5E0E-01A1-4CCB-65D8-BEC4D1A8B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Fond PWT.png">
            <a:extLst>
              <a:ext uri="{FF2B5EF4-FFF2-40B4-BE49-F238E27FC236}">
                <a16:creationId xmlns:a16="http://schemas.microsoft.com/office/drawing/2014/main" id="{C0026968-03CB-4FF4-63E0-D751172BED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68DF7D6-4B5D-F2C6-4749-3FF7A5EB705D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12D347-2AC8-01CF-CE16-8655FF359A9A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A14D2BA-8A69-A94B-60E7-D732D30A5AD0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0112AC3-3F0A-B7CF-BED0-F11A3FF4E83D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DB0A845-F306-5ADE-B19D-A4BDB85E8D09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3" name="Image 32" descr="SYND MIXTE.png">
            <a:extLst>
              <a:ext uri="{FF2B5EF4-FFF2-40B4-BE49-F238E27FC236}">
                <a16:creationId xmlns:a16="http://schemas.microsoft.com/office/drawing/2014/main" id="{4CBFF2C3-4EB1-E9B9-17A3-050365A011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2EC8001-FFF0-5AA7-1FE6-08AF20F001A2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11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366EC75-E3B8-9700-856E-BFFAC9B2B26A}"/>
              </a:ext>
            </a:extLst>
          </p:cNvPr>
          <p:cNvSpPr txBox="1">
            <a:spLocks/>
          </p:cNvSpPr>
          <p:nvPr/>
        </p:nvSpPr>
        <p:spPr>
          <a:xfrm>
            <a:off x="2230272" y="22048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III. Actions menées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4333BE-6754-2F41-FE98-969A9DCBDB5B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</p:spTree>
    <p:extLst>
      <p:ext uri="{BB962C8B-B14F-4D97-AF65-F5344CB8AC3E}">
        <p14:creationId xmlns:p14="http://schemas.microsoft.com/office/powerpoint/2010/main" val="3601794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6FA9B-5B00-1F2F-C521-4B5D01EDD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EBD76CE5-8265-6BEE-DA3B-217079144B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9FE8B6C7-6993-ABE6-B6D5-3B0783551103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920E5E9-B94B-F2EE-F8CF-B56241547230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EEA68B5-6539-9BEF-D3AA-45D51E613454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67F8F96-1C4A-36D7-9B32-8863482B6049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D32AB40-DBF0-B9CF-B8B5-81B668E7AD35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736A0773-EA15-FC64-B1AD-CD38231DED26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0321F7B8-3F38-5F74-CC7B-5E6001B3E6F0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Actions menées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C82B98E-DB1A-C56D-461E-B36E9C5B9B1F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12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869D37-D0AC-9FEC-713A-BEF698B7D59C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580385-5746-DEDF-24E3-5FB9966B2C0D}"/>
              </a:ext>
            </a:extLst>
          </p:cNvPr>
          <p:cNvSpPr txBox="1"/>
          <p:nvPr/>
        </p:nvSpPr>
        <p:spPr>
          <a:xfrm>
            <a:off x="263352" y="752025"/>
            <a:ext cx="59656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Suivi en continu de la conductivité</a:t>
            </a:r>
            <a:endParaRPr lang="fr-FR" sz="1000" dirty="0">
              <a:sym typeface="Wingdings" panose="05000000000000000000" pitchFamily="2" charset="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AB8E0F-127C-9F38-96B6-AB56276A0804}"/>
              </a:ext>
            </a:extLst>
          </p:cNvPr>
          <p:cNvSpPr txBox="1"/>
          <p:nvPr/>
        </p:nvSpPr>
        <p:spPr>
          <a:xfrm>
            <a:off x="592490" y="1222056"/>
            <a:ext cx="8089793" cy="490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Réseau chlorures SMNPR (campagnes annuelles)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– déjà évoqué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olidFill>
                <a:schemeClr val="bg1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Historiquement, certains piézomètres du réseau SMNPR étaient équipés d'un capteur de conductivité placé au même niveau que le capteur de pression → mesures faites à 10 m de profondeur → inexploitables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Le SMNPR place actuellement des capteurs de conductivité dans certains piézomètres au droit des crépines → nécessite 2 enregistreurs/modems par point : un pour la conductivité et un pour la pression </a:t>
            </a:r>
            <a:r>
              <a:rPr lang="fr-FR" sz="1400" dirty="0">
                <a:sym typeface="Wingdings" panose="05000000000000000000" pitchFamily="2" charset="2"/>
              </a:rPr>
              <a:t>(2 déjà en place – 6 prévus + création de 3 nouveaux piézomètres en mai-juin 2026)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Forages AEP équipés d'enregistreurs de conductivité sur la bordure côtière (PMM et SMIPEP). Rapport annuel de suivi conductivité établi par l’exploitant Eau-Agglo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PMM / Eau-Agglo : instrumentation d'ouvrages en 2026 (une dizaine – budget de 60 000 € HT)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6EDE19-C0C0-1593-92E1-D33A38917A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534" y="1310067"/>
            <a:ext cx="3284438" cy="464550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F55402C-A390-C57F-C509-DF6CCDE5C0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3142" y="5733203"/>
            <a:ext cx="1282239" cy="63233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347E942-7BC9-0D6F-D713-90392E3E53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788" y="5834505"/>
            <a:ext cx="403772" cy="42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78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3AAA-5BA6-9A93-8288-816856DEA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4B5E447F-831C-AD1E-2A47-4ED6FE8193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6668913A-0E21-A4A0-5881-B4272C3B47D8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B7FCC1-9B89-2237-44E2-95A9863BE778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A2681FF-1C57-8D61-1751-1A3A9E3A7FE6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D51BDBE-09BA-281E-7671-2773275C3E69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D82BAB4-FC27-E75F-2C72-3DD75B216498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2D0B7419-DE7E-5967-1788-38043F4B9B19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959D31BF-D6CB-F028-4583-30ACC14B0A4E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Actions menées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45034D-16D8-2648-7705-06FCD0A02310}"/>
              </a:ext>
            </a:extLst>
          </p:cNvPr>
          <p:cNvSpPr/>
          <p:nvPr/>
        </p:nvSpPr>
        <p:spPr>
          <a:xfrm>
            <a:off x="407368" y="4113076"/>
            <a:ext cx="147616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06708C-3BC0-6F0D-96A5-73318A34B7F9}"/>
              </a:ext>
            </a:extLst>
          </p:cNvPr>
          <p:cNvSpPr/>
          <p:nvPr/>
        </p:nvSpPr>
        <p:spPr>
          <a:xfrm>
            <a:off x="4619836" y="2920692"/>
            <a:ext cx="1584176" cy="508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2B8737B-F6FD-97FF-60A0-8FF934743532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13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1782B59-3A0B-6D19-14D4-10ED4A57E51C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7CB4DB-C925-7803-C615-51FB1B7319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2831" y="1125072"/>
            <a:ext cx="4027231" cy="55804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0FF4D5-E449-1185-771B-C2558F4A13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435" y="1193635"/>
            <a:ext cx="4288903" cy="5580478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25E75B8-20C9-075F-D569-D98487B3375A}"/>
              </a:ext>
            </a:extLst>
          </p:cNvPr>
          <p:cNvSpPr/>
          <p:nvPr/>
        </p:nvSpPr>
        <p:spPr>
          <a:xfrm>
            <a:off x="3012600" y="4151187"/>
            <a:ext cx="321835" cy="7963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9B862E7-E73F-C665-27C6-59E209931D41}"/>
              </a:ext>
            </a:extLst>
          </p:cNvPr>
          <p:cNvSpPr/>
          <p:nvPr/>
        </p:nvSpPr>
        <p:spPr>
          <a:xfrm>
            <a:off x="8277496" y="6165305"/>
            <a:ext cx="338784" cy="5402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7B666E7-902E-BB1D-9443-642A3371D08A}"/>
              </a:ext>
            </a:extLst>
          </p:cNvPr>
          <p:cNvSpPr/>
          <p:nvPr/>
        </p:nvSpPr>
        <p:spPr>
          <a:xfrm>
            <a:off x="6716427" y="6309320"/>
            <a:ext cx="279673" cy="2748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61B2D7B-C708-DAEC-F967-38F0965C94E2}"/>
              </a:ext>
            </a:extLst>
          </p:cNvPr>
          <p:cNvSpPr/>
          <p:nvPr/>
        </p:nvSpPr>
        <p:spPr>
          <a:xfrm>
            <a:off x="1485924" y="4097704"/>
            <a:ext cx="279673" cy="779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EF44177-9450-C3C1-B49D-2D04834D053A}"/>
              </a:ext>
            </a:extLst>
          </p:cNvPr>
          <p:cNvSpPr txBox="1"/>
          <p:nvPr/>
        </p:nvSpPr>
        <p:spPr>
          <a:xfrm>
            <a:off x="299356" y="752025"/>
            <a:ext cx="59656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Réhabilitation de forages AEP (PMM)</a:t>
            </a:r>
            <a:endParaRPr lang="fr-FR" sz="1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47627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F121D-B386-DC1A-C402-527BC83B3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2DA740AE-5E56-F1B6-E418-5876D58FF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1F0888E-EA27-E79F-DF8F-C397015BBA84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E33417A-FE43-CC8A-1284-E074AC32CEA6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1086109-7A09-1CA4-123D-9C4B53444FF5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1038D75-2C05-5E23-CF2A-E5750FA7D39B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8998F56-2B4F-F65B-D17D-74F2363ABD61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8524725C-38FC-55B2-CAB8-E0D5904EA582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00A870F4-DAE8-6128-C3E9-A847EA3E97FF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Actions menées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6505D3-FB66-1986-F465-C84BE7985B2D}"/>
              </a:ext>
            </a:extLst>
          </p:cNvPr>
          <p:cNvSpPr/>
          <p:nvPr/>
        </p:nvSpPr>
        <p:spPr>
          <a:xfrm>
            <a:off x="407368" y="4113076"/>
            <a:ext cx="147616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B05C3C-C46A-470A-E159-15A69D5F69D2}"/>
              </a:ext>
            </a:extLst>
          </p:cNvPr>
          <p:cNvSpPr/>
          <p:nvPr/>
        </p:nvSpPr>
        <p:spPr>
          <a:xfrm>
            <a:off x="4619836" y="2920692"/>
            <a:ext cx="1584176" cy="508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5B2357-C790-B165-20E4-7CC271CA5876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14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73D9A9A-5F22-DDB6-9003-1005F640B71B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A31CBB-6A4E-54EF-85A7-F5A4F7C150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2831" y="1125072"/>
            <a:ext cx="4027231" cy="55804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0D5648-533D-0985-1850-007CD1E9E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435" y="1193635"/>
            <a:ext cx="4288903" cy="5580478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6168BAF2-5E37-6C37-0860-7638BE5ABFDC}"/>
              </a:ext>
            </a:extLst>
          </p:cNvPr>
          <p:cNvSpPr/>
          <p:nvPr/>
        </p:nvSpPr>
        <p:spPr>
          <a:xfrm>
            <a:off x="3012600" y="4151187"/>
            <a:ext cx="321835" cy="7963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36133AF-52D0-2B27-EBB7-5CB4EEE8A470}"/>
              </a:ext>
            </a:extLst>
          </p:cNvPr>
          <p:cNvSpPr/>
          <p:nvPr/>
        </p:nvSpPr>
        <p:spPr>
          <a:xfrm>
            <a:off x="8277496" y="6165305"/>
            <a:ext cx="338784" cy="5402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6D00EF0-887D-67D2-0C55-A71F02CBCF5C}"/>
              </a:ext>
            </a:extLst>
          </p:cNvPr>
          <p:cNvSpPr/>
          <p:nvPr/>
        </p:nvSpPr>
        <p:spPr>
          <a:xfrm>
            <a:off x="6716427" y="6309320"/>
            <a:ext cx="279673" cy="2748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F10DEA0-D2E3-AE9D-A470-AE1B119E01EA}"/>
              </a:ext>
            </a:extLst>
          </p:cNvPr>
          <p:cNvSpPr/>
          <p:nvPr/>
        </p:nvSpPr>
        <p:spPr>
          <a:xfrm>
            <a:off x="1485924" y="4097704"/>
            <a:ext cx="279673" cy="779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FAB432A-AD9D-30AC-B3CE-9F5C39196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6363" y="1345085"/>
            <a:ext cx="5591755" cy="28742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C6109BD-A348-27B9-8B04-64A4C061E246}"/>
              </a:ext>
            </a:extLst>
          </p:cNvPr>
          <p:cNvSpPr txBox="1"/>
          <p:nvPr/>
        </p:nvSpPr>
        <p:spPr>
          <a:xfrm>
            <a:off x="299356" y="752025"/>
            <a:ext cx="59656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Réhabilitation de forages AEP (PMM)</a:t>
            </a:r>
            <a:endParaRPr lang="fr-FR" sz="1000" dirty="0">
              <a:sym typeface="Wingdings" panose="05000000000000000000" pitchFamily="2" charset="2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F8766D8-F604-5715-FBAE-736E12CD92BA}"/>
              </a:ext>
            </a:extLst>
          </p:cNvPr>
          <p:cNvCxnSpPr>
            <a:cxnSpLocks/>
          </p:cNvCxnSpPr>
          <p:nvPr/>
        </p:nvCxnSpPr>
        <p:spPr>
          <a:xfrm>
            <a:off x="3723868" y="3212976"/>
            <a:ext cx="496442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C0129F5-EE7E-1BE4-5979-A6E85F4FB3FF}"/>
              </a:ext>
            </a:extLst>
          </p:cNvPr>
          <p:cNvSpPr txBox="1"/>
          <p:nvPr/>
        </p:nvSpPr>
        <p:spPr>
          <a:xfrm>
            <a:off x="808459" y="5389009"/>
            <a:ext cx="3108839" cy="92333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SzPct val="150000"/>
              <a:defRPr/>
            </a:pPr>
            <a:r>
              <a:rPr lang="fr-FR" b="1" dirty="0">
                <a:sym typeface="Wingdings" panose="05000000000000000000" pitchFamily="2" charset="2"/>
              </a:rPr>
              <a:t>ARS</a:t>
            </a:r>
            <a:r>
              <a:rPr lang="fr-FR" dirty="0">
                <a:sym typeface="Wingdings" panose="05000000000000000000" pitchFamily="2" charset="2"/>
              </a:rPr>
              <a:t> : restriction d’usages de ce forage avec dilution imposée, période d’arrêt demandé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2780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E71E4-9201-B623-3625-A3518EFB5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15231059-2149-8DC3-CBFC-EBD36F6F5C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707C4D4F-D7CE-748C-0FE4-6A5F9F6B1AEC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5BF95B7-48A2-6EC2-0B7C-279FC6DBCE01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34B628-5C59-F1D8-3B7C-333D02CB0D7D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BBB95C6-23F4-2035-AD25-A8E3534771EC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D0C2EC8-F349-B43F-0661-442D54F7AD3F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83BEE71-6886-50EC-B1D7-EEBC515759E6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2BE2C96E-6E21-AD0E-1061-5C5A8466A6FD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Actions menées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3E8F90-111C-6E31-3215-5DD5E021A4CA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15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54E9CF0-E5DE-DBA6-0B35-9024513BB7BC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463B08-9E8B-8449-7EF5-C58734E9B857}"/>
              </a:ext>
            </a:extLst>
          </p:cNvPr>
          <p:cNvSpPr txBox="1"/>
          <p:nvPr/>
        </p:nvSpPr>
        <p:spPr>
          <a:xfrm>
            <a:off x="335360" y="752025"/>
            <a:ext cx="59656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Etude Outils de gestion BCN (SMNPR - 2020)</a:t>
            </a:r>
            <a:endParaRPr lang="fr-FR" sz="1000" dirty="0">
              <a:sym typeface="Wingdings" panose="05000000000000000000" pitchFamily="2" charset="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D7C568-B721-7894-4A82-1C35D71B0D0A}"/>
              </a:ext>
            </a:extLst>
          </p:cNvPr>
          <p:cNvSpPr txBox="1"/>
          <p:nvPr/>
        </p:nvSpPr>
        <p:spPr>
          <a:xfrm>
            <a:off x="515380" y="1167523"/>
            <a:ext cx="116652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sz="2000" dirty="0">
                <a:sym typeface="Wingdings" panose="05000000000000000000" pitchFamily="2" charset="2"/>
              </a:rPr>
              <a:t>Objectif : </a:t>
            </a:r>
            <a:r>
              <a:rPr lang="fr-FR" sz="2000" b="1" dirty="0">
                <a:sym typeface="Wingdings" panose="05000000000000000000" pitchFamily="2" charset="2"/>
              </a:rPr>
              <a:t>définir des modalités de gestion des prélèvements </a:t>
            </a:r>
            <a:r>
              <a:rPr lang="fr-FR" sz="2000" dirty="0">
                <a:sym typeface="Wingdings" panose="05000000000000000000" pitchFamily="2" charset="2"/>
              </a:rPr>
              <a:t>sur BCN avec implication des producteurs AEP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ym typeface="Wingdings" panose="05000000000000000000" pitchFamily="2" charset="2"/>
              </a:rPr>
              <a:t>Analyse critique des moyens de surveillance actuels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ym typeface="Wingdings" panose="05000000000000000000" pitchFamily="2" charset="2"/>
              </a:rPr>
              <a:t>Analyse des corrélations entre prélèvements, [Cl</a:t>
            </a:r>
            <a:r>
              <a:rPr lang="fr-FR" sz="2000" baseline="30000" dirty="0">
                <a:sym typeface="Wingdings" panose="05000000000000000000" pitchFamily="2" charset="2"/>
              </a:rPr>
              <a:t>-</a:t>
            </a:r>
            <a:r>
              <a:rPr lang="fr-FR" sz="2000" dirty="0">
                <a:sym typeface="Wingdings" panose="05000000000000000000" pitchFamily="2" charset="2"/>
              </a:rPr>
              <a:t>] , conductivité et </a:t>
            </a:r>
            <a:r>
              <a:rPr lang="fr-FR" sz="2000" dirty="0" err="1">
                <a:sym typeface="Wingdings" panose="05000000000000000000" pitchFamily="2" charset="2"/>
              </a:rPr>
              <a:t>niv</a:t>
            </a:r>
            <a:r>
              <a:rPr lang="fr-FR" sz="2000" dirty="0">
                <a:sym typeface="Wingdings" panose="05000000000000000000" pitchFamily="2" charset="2"/>
              </a:rPr>
              <a:t>. </a:t>
            </a:r>
            <a:r>
              <a:rPr lang="fr-FR" sz="2000" dirty="0" err="1">
                <a:sym typeface="Wingdings" panose="05000000000000000000" pitchFamily="2" charset="2"/>
              </a:rPr>
              <a:t>piezo</a:t>
            </a:r>
            <a:r>
              <a:rPr lang="fr-FR" sz="2000" dirty="0">
                <a:sym typeface="Wingdings" panose="05000000000000000000" pitchFamily="2" charset="2"/>
              </a:rPr>
              <a:t>.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ym typeface="Wingdings" panose="05000000000000000000" pitchFamily="2" charset="2"/>
              </a:rPr>
              <a:t>Proposition de modalités de gestion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92EA0E-FF59-8737-B18C-62F1AE5839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281" y="3147113"/>
            <a:ext cx="4180468" cy="269024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57A756-20AA-86A7-4F80-DD614C27BC2C}"/>
              </a:ext>
            </a:extLst>
          </p:cNvPr>
          <p:cNvSpPr txBox="1"/>
          <p:nvPr/>
        </p:nvSpPr>
        <p:spPr>
          <a:xfrm>
            <a:off x="551383" y="2852936"/>
            <a:ext cx="71647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sz="2000" dirty="0">
                <a:sym typeface="Wingdings" panose="05000000000000000000" pitchFamily="2" charset="2"/>
              </a:rPr>
              <a:t>Conclusions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ym typeface="Wingdings" panose="05000000000000000000" pitchFamily="2" charset="2"/>
              </a:rPr>
              <a:t>Contamination par les chlorures → </a:t>
            </a:r>
            <a:r>
              <a:rPr lang="fr-FR" sz="2000" b="1" dirty="0">
                <a:sym typeface="Wingdings" panose="05000000000000000000" pitchFamily="2" charset="2"/>
              </a:rPr>
              <a:t>origine multifactorielle </a:t>
            </a:r>
            <a:r>
              <a:rPr lang="fr-FR" sz="2000" dirty="0">
                <a:sym typeface="Wingdings" panose="05000000000000000000" pitchFamily="2" charset="2"/>
              </a:rPr>
              <a:t>: prélèvements × piézométrie × configurations hydrogéologiques locales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b="1" dirty="0">
                <a:sym typeface="Wingdings" panose="05000000000000000000" pitchFamily="2" charset="2"/>
              </a:rPr>
              <a:t>Création de nouveaux piézomètres </a:t>
            </a:r>
            <a:r>
              <a:rPr lang="fr-FR" sz="2000" dirty="0">
                <a:sym typeface="Wingdings" panose="05000000000000000000" pitchFamily="2" charset="2"/>
              </a:rPr>
              <a:t>pour renforcer le suivi (actions en cours)</a:t>
            </a:r>
          </a:p>
          <a:p>
            <a:pPr marL="800100" lvl="1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fr-FR" sz="2000" b="1" dirty="0">
                <a:sym typeface="Wingdings" panose="05000000000000000000" pitchFamily="2" charset="2"/>
              </a:rPr>
              <a:t>Tests de modalités de gestion des prélèvements non réalisés </a:t>
            </a:r>
            <a:r>
              <a:rPr lang="fr-FR" sz="2000" dirty="0">
                <a:sym typeface="Wingdings" panose="05000000000000000000" pitchFamily="2" charset="2"/>
              </a:rPr>
              <a:t>conformément à l'étude, bien que l'exploitant ait tenté de modifier certaines pratiques.</a:t>
            </a:r>
          </a:p>
          <a:p>
            <a:pPr marL="800100" lvl="1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47245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D0D0A-F107-8FAE-20F5-E2734AC48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6BEB458C-8B38-8C63-6A26-8D3E82B7D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B3BD1AD2-9DEF-980B-94BC-5D5E29932D77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2A6D30F-A528-97FE-1B62-0B642B0D6312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7473FCF-B4D8-4820-0E96-1A185D964FB6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7B4FE5F-2086-94A8-7658-E2520397AB51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AFEAAC0-B894-D11F-2F9F-C9CF9C4B22D1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DC609355-FD60-1873-6B30-2A6B4469DED3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18754B35-C312-C291-B733-EF852FCBA735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Actions menées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B869B91-877B-11F7-D5EA-BCB7A5001AB6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16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71C9966-CC9E-AB32-D97C-E7E94DE1580B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B930DAD-B42C-4442-A8A4-C74FD5D15D36}"/>
              </a:ext>
            </a:extLst>
          </p:cNvPr>
          <p:cNvSpPr txBox="1"/>
          <p:nvPr/>
        </p:nvSpPr>
        <p:spPr>
          <a:xfrm>
            <a:off x="227348" y="752025"/>
            <a:ext cx="59656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Recherche de nouvelles ressources</a:t>
            </a:r>
            <a:endParaRPr lang="fr-FR" sz="1000" dirty="0">
              <a:sym typeface="Wingdings" panose="05000000000000000000" pitchFamily="2" charset="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42E7B9-77F2-44B6-68C8-82C7B2EC93BC}"/>
              </a:ext>
            </a:extLst>
          </p:cNvPr>
          <p:cNvSpPr txBox="1"/>
          <p:nvPr/>
        </p:nvSpPr>
        <p:spPr>
          <a:xfrm>
            <a:off x="484973" y="1125072"/>
            <a:ext cx="82621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2016-2017 — SMNPR : </a:t>
            </a:r>
            <a:r>
              <a:rPr lang="fr-FR" b="1" dirty="0">
                <a:sym typeface="Wingdings" panose="05000000000000000000" pitchFamily="2" charset="2"/>
              </a:rPr>
              <a:t>schéma de sécurisation des besoins AEP </a:t>
            </a:r>
            <a:r>
              <a:rPr lang="fr-FR" dirty="0">
                <a:sym typeface="Wingdings" panose="05000000000000000000" pitchFamily="2" charset="2"/>
              </a:rPr>
              <a:t>de la plaine du Roussillon 2017-2030-2050 → prise en compte de la problématique chlorures, proposition de maillages avec intégration de nouvelles ressources quaternaires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2017 — SMNPR : </a:t>
            </a:r>
            <a:r>
              <a:rPr lang="fr-FR" b="1" dirty="0">
                <a:sym typeface="Wingdings" panose="05000000000000000000" pitchFamily="2" charset="2"/>
              </a:rPr>
              <a:t>identification de ressources quaternaires </a:t>
            </a:r>
            <a:r>
              <a:rPr lang="fr-FR" dirty="0">
                <a:sym typeface="Wingdings" panose="05000000000000000000" pitchFamily="2" charset="2"/>
              </a:rPr>
              <a:t>à Canet et Sainte-Marie: fort potentiel quantitatif mais problème de manganèse sur 1 site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2019 — PMM : premières investigations de forage à Canet (pb de Mn)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2019-2023 — PMM : schéma directeur de sécurisation de la BCN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Fin 2025 — PMM : réalisation d'un forage d'exploitation à Ste Marie et projet de raccordement de la bordure côtière nord → objectif : réduire les prélèvements sur le Pliocène et sécuriser les communes du littoral</a:t>
            </a: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Font typeface="Courier New" panose="02070309020205020404" pitchFamily="49" charset="0"/>
              <a:buChar char="o"/>
              <a:defRPr/>
            </a:pPr>
            <a:r>
              <a:rPr lang="fr-FR" dirty="0">
                <a:sym typeface="Wingdings" panose="05000000000000000000" pitchFamily="2" charset="2"/>
              </a:rPr>
              <a:t>2026 — </a:t>
            </a:r>
            <a:r>
              <a:rPr lang="fr-FR" dirty="0" err="1">
                <a:sym typeface="Wingdings" panose="05000000000000000000" pitchFamily="2" charset="2"/>
              </a:rPr>
              <a:t>réinvestigation</a:t>
            </a:r>
            <a:r>
              <a:rPr lang="fr-FR" dirty="0">
                <a:sym typeface="Wingdings" panose="05000000000000000000" pitchFamily="2" charset="2"/>
              </a:rPr>
              <a:t> complémentaire prévue sur le site de Canet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18A6AF-22EA-CB3F-7DFE-24DED2595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08368" y="347862"/>
            <a:ext cx="2465790" cy="364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65E7B0-412F-9CC8-D5B5-4F71D10BB5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470" y="4217711"/>
            <a:ext cx="3310904" cy="248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15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BA67A-E7A0-4C33-3991-97C35CD0F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Fond PWT.png">
            <a:extLst>
              <a:ext uri="{FF2B5EF4-FFF2-40B4-BE49-F238E27FC236}">
                <a16:creationId xmlns:a16="http://schemas.microsoft.com/office/drawing/2014/main" id="{CFCCD8C5-DFA5-0BCC-DE48-0D7B3E0A0A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717ACAA7-6CD7-FB8D-898A-0746D92CCA6A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1F1363-5CAE-E02D-E943-E09C3429F0B8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6A09479-EB89-6B15-73E0-C902574F01CE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ED63E14-1D04-3035-5FC6-43CB2B45DE85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D268789-4FCA-A15F-8F02-67D6990AFDBE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3" name="Image 32" descr="SYND MIXTE.png">
            <a:extLst>
              <a:ext uri="{FF2B5EF4-FFF2-40B4-BE49-F238E27FC236}">
                <a16:creationId xmlns:a16="http://schemas.microsoft.com/office/drawing/2014/main" id="{C1D2A2F7-C2B3-C3A0-0836-C09E9DFF75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984670E-2C0F-AFBD-6C74-CB829D82ABB1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17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158FCAEC-BB8E-F1FC-590B-1F2F9DDFC27F}"/>
              </a:ext>
            </a:extLst>
          </p:cNvPr>
          <p:cNvSpPr txBox="1">
            <a:spLocks/>
          </p:cNvSpPr>
          <p:nvPr/>
        </p:nvSpPr>
        <p:spPr>
          <a:xfrm>
            <a:off x="2230272" y="22048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Bilan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4F7E999-0987-06A0-6A14-2E4B4F1AE853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</p:spTree>
    <p:extLst>
      <p:ext uri="{BB962C8B-B14F-4D97-AF65-F5344CB8AC3E}">
        <p14:creationId xmlns:p14="http://schemas.microsoft.com/office/powerpoint/2010/main" val="2930230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7B677-A3EC-C413-F3ED-4A509052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74AAE56F-BC5A-9B08-F145-5D261FCEEF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E114083-5F72-E8F6-28D9-07F18B4DCFC3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4E639EB-0F60-D1B1-683B-297E7ACFC9D5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95713A4-653B-E68A-D801-FEDC7438A6C0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339610A-8A04-6F0A-1C14-3518C186CC5D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9B70F4B-A027-2466-45DB-38C1504DDDAC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E92AA4F-5FCC-22BD-4E7A-EC3A92905D03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D2ECCF6F-B16D-89CA-53D4-2421D94AEB4B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  <a:latin typeface="+mn-lt"/>
              </a:rPr>
              <a:t>Bilan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D1791F-97AE-BD91-162D-D4BC06DAB8DE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18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8220329-4657-1F17-7ABD-82050B030771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2301240-ED99-4FDD-E3A0-7CBDEC7B5398}"/>
              </a:ext>
            </a:extLst>
          </p:cNvPr>
          <p:cNvSpPr txBox="1"/>
          <p:nvPr/>
        </p:nvSpPr>
        <p:spPr>
          <a:xfrm>
            <a:off x="484973" y="1125072"/>
            <a:ext cx="96434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000" dirty="0">
                <a:sym typeface="Wingdings" panose="05000000000000000000" pitchFamily="2" charset="2"/>
              </a:rPr>
              <a:t>Mécanismes complexes et variés → modélisation difficile en l'état des connaissances (modèle hydrodynamique en cours ; transport non envisagé à ce stade)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endParaRPr lang="fr-FR" sz="2000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endParaRPr lang="fr-FR" sz="2000" dirty="0">
              <a:sym typeface="Wingdings" panose="05000000000000000000" pitchFamily="2" charset="2"/>
            </a:endParaRPr>
          </a:p>
          <a:p>
            <a:pPr marL="342900" indent="-342900" algn="ctr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000" dirty="0">
                <a:sym typeface="Wingdings" panose="05000000000000000000" pitchFamily="2" charset="2"/>
              </a:rPr>
              <a:t>SMNPR : rôle de suivi et de force de proposition</a:t>
            </a:r>
          </a:p>
          <a:p>
            <a:pPr marL="800100" lvl="1" indent="-342900" algn="ctr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endParaRPr lang="fr-FR" sz="2000" dirty="0">
              <a:sym typeface="Wingdings" panose="05000000000000000000" pitchFamily="2" charset="2"/>
            </a:endParaRPr>
          </a:p>
          <a:p>
            <a:pPr marL="342900" indent="-342900" algn="ctr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000" dirty="0">
                <a:sym typeface="Wingdings" panose="05000000000000000000" pitchFamily="2" charset="2"/>
              </a:rPr>
              <a:t>Producteurs AEP : sensibilisés, mais contraintes d'exploitation pas toujours compatibles avec les préconisations</a:t>
            </a:r>
          </a:p>
        </p:txBody>
      </p:sp>
      <p:sp>
        <p:nvSpPr>
          <p:cNvPr id="7" name="Non égal 6">
            <a:extLst>
              <a:ext uri="{FF2B5EF4-FFF2-40B4-BE49-F238E27FC236}">
                <a16:creationId xmlns:a16="http://schemas.microsoft.com/office/drawing/2014/main" id="{0DEE6E03-774C-7A21-04A7-0C2A6D4FE361}"/>
              </a:ext>
            </a:extLst>
          </p:cNvPr>
          <p:cNvSpPr/>
          <p:nvPr/>
        </p:nvSpPr>
        <p:spPr>
          <a:xfrm>
            <a:off x="5306710" y="2994942"/>
            <a:ext cx="648072" cy="279150"/>
          </a:xfrm>
          <a:prstGeom prst="mathNotEqual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47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 35" descr="PW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59746"/>
            <a:ext cx="12192000" cy="6215033"/>
          </a:xfrm>
          <a:prstGeom prst="rect">
            <a:avLst/>
          </a:prstGeom>
        </p:spPr>
      </p:pic>
      <p:sp>
        <p:nvSpPr>
          <p:cNvPr id="27" name="Titre 1"/>
          <p:cNvSpPr txBox="1">
            <a:spLocks/>
          </p:cNvSpPr>
          <p:nvPr/>
        </p:nvSpPr>
        <p:spPr>
          <a:xfrm>
            <a:off x="5004881" y="2407627"/>
            <a:ext cx="6097647" cy="17070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6000" b="1" dirty="0">
                <a:solidFill>
                  <a:schemeClr val="bg1"/>
                </a:solidFill>
                <a:ea typeface="+mj-ea"/>
                <a:cs typeface="+mj-cs"/>
              </a:rPr>
              <a:t>Merci pour votre attention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449296-5937-6AF7-D6EB-7B28E96D5F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556" y="620688"/>
            <a:ext cx="2765705" cy="1788414"/>
          </a:xfrm>
          <a:prstGeom prst="rect">
            <a:avLst/>
          </a:prstGeom>
        </p:spPr>
      </p:pic>
      <p:pic>
        <p:nvPicPr>
          <p:cNvPr id="3" name="Image 2" descr="Millas 140414 paysage_03.jpg">
            <a:extLst>
              <a:ext uri="{FF2B5EF4-FFF2-40B4-BE49-F238E27FC236}">
                <a16:creationId xmlns:a16="http://schemas.microsoft.com/office/drawing/2014/main" id="{47FB876C-B4A3-027F-A68B-BB2C78A761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882" y="2625035"/>
            <a:ext cx="2735796" cy="182386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St Marie 140407 chateau eau.jpg">
            <a:extLst>
              <a:ext uri="{FF2B5EF4-FFF2-40B4-BE49-F238E27FC236}">
                <a16:creationId xmlns:a16="http://schemas.microsoft.com/office/drawing/2014/main" id="{C0B0C659-36F0-5699-5F60-55F5A43E1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667" y="4761148"/>
            <a:ext cx="2736000" cy="193268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F8CA050-4165-399E-DA38-F3C1362BBD0D}"/>
              </a:ext>
            </a:extLst>
          </p:cNvPr>
          <p:cNvSpPr txBox="1">
            <a:spLocks/>
          </p:cNvSpPr>
          <p:nvPr/>
        </p:nvSpPr>
        <p:spPr>
          <a:xfrm>
            <a:off x="3955782" y="5154021"/>
            <a:ext cx="7772400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b="1" dirty="0">
              <a:solidFill>
                <a:schemeClr val="bg1"/>
              </a:solidFill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bg1"/>
                </a:solidFill>
                <a:ea typeface="+mj-ea"/>
                <a:cs typeface="+mj-cs"/>
              </a:rPr>
              <a:t>www.nappes-roussillon.fr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6935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D6C5B-4EB1-1813-BA6B-D72FA5724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84EC8D-4A7B-AA6A-22C9-28A55B3AC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-16777"/>
            <a:ext cx="7772400" cy="920601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009EE0"/>
                </a:solidFill>
              </a:rPr>
              <a:t>Ordre du jour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pic>
        <p:nvPicPr>
          <p:cNvPr id="24" name="Image 23" descr="Fond PWT.png">
            <a:extLst>
              <a:ext uri="{FF2B5EF4-FFF2-40B4-BE49-F238E27FC236}">
                <a16:creationId xmlns:a16="http://schemas.microsoft.com/office/drawing/2014/main" id="{5B62FB6C-8938-4C19-6520-39E328846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6EAE08-6BA5-7CE8-71F2-3B35BBECA280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D7D23F0-A0D8-F654-A6E0-563A954B46DB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1D03AD3-D6E1-BB86-E103-2F35BADD95F7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3CB6473-49C4-1A9C-FFC3-25DA12F85C82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A7BD377-AF9B-EFC1-78B2-D186926F6BB4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3" name="Image 32" descr="SYND MIXTE.png">
            <a:extLst>
              <a:ext uri="{FF2B5EF4-FFF2-40B4-BE49-F238E27FC236}">
                <a16:creationId xmlns:a16="http://schemas.microsoft.com/office/drawing/2014/main" id="{79B23AA0-388D-0F24-6D1D-9135836852E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10BFE2C-CEC5-A7E9-53A8-1235238A0B3A}"/>
              </a:ext>
            </a:extLst>
          </p:cNvPr>
          <p:cNvCxnSpPr/>
          <p:nvPr/>
        </p:nvCxnSpPr>
        <p:spPr>
          <a:xfrm>
            <a:off x="1596000" y="836712"/>
            <a:ext cx="9000000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2502BB2-6CF0-19DA-5254-69E8662192FC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2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D144A1-D44F-6226-4CA5-6342181A9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901" y="1241026"/>
            <a:ext cx="8822214" cy="4277492"/>
          </a:xfrm>
        </p:spPr>
        <p:txBody>
          <a:bodyPr>
            <a:normAutofit/>
          </a:bodyPr>
          <a:lstStyle/>
          <a:p>
            <a:pPr marL="571500" indent="-571500" algn="l">
              <a:buAutoNum type="romanUcPeriod"/>
            </a:pPr>
            <a:endParaRPr lang="fr-FR" sz="1400" dirty="0">
              <a:solidFill>
                <a:srgbClr val="004362"/>
              </a:solidFill>
            </a:endParaRPr>
          </a:p>
          <a:p>
            <a:pPr marL="571500" indent="-571500" algn="l">
              <a:buAutoNum type="romanUcPeriod"/>
            </a:pPr>
            <a:r>
              <a:rPr lang="fr-FR" dirty="0">
                <a:solidFill>
                  <a:srgbClr val="004362"/>
                </a:solidFill>
              </a:rPr>
              <a:t>Contexte territorial</a:t>
            </a:r>
          </a:p>
          <a:p>
            <a:pPr marL="571500" indent="-571500" algn="l">
              <a:buAutoNum type="romanUcPeriod"/>
            </a:pPr>
            <a:endParaRPr lang="fr-FR" dirty="0">
              <a:solidFill>
                <a:srgbClr val="004362"/>
              </a:solidFill>
            </a:endParaRPr>
          </a:p>
          <a:p>
            <a:pPr marL="571500" indent="-571500" algn="l">
              <a:buFont typeface="Arial" pitchFamily="34" charset="0"/>
              <a:buAutoNum type="romanUcPeriod"/>
            </a:pPr>
            <a:r>
              <a:rPr lang="fr-FR" dirty="0">
                <a:solidFill>
                  <a:srgbClr val="004362"/>
                </a:solidFill>
              </a:rPr>
              <a:t>Problématique chlorures</a:t>
            </a:r>
          </a:p>
          <a:p>
            <a:pPr marL="571500" indent="-571500" algn="l">
              <a:buFont typeface="Arial" pitchFamily="34" charset="0"/>
              <a:buAutoNum type="romanUcPeriod"/>
            </a:pPr>
            <a:endParaRPr lang="fr-FR" dirty="0">
              <a:solidFill>
                <a:srgbClr val="004362"/>
              </a:solidFill>
            </a:endParaRPr>
          </a:p>
          <a:p>
            <a:pPr marL="571500" indent="-571500" algn="l">
              <a:buFont typeface="Arial" pitchFamily="34" charset="0"/>
              <a:buAutoNum type="romanUcPeriod"/>
            </a:pPr>
            <a:r>
              <a:rPr lang="fr-FR" dirty="0">
                <a:solidFill>
                  <a:srgbClr val="004362"/>
                </a:solidFill>
              </a:rPr>
              <a:t>Actions menées</a:t>
            </a:r>
          </a:p>
          <a:p>
            <a:pPr marL="571500" indent="-571500" algn="l">
              <a:buAutoNum type="romanUcPeriod"/>
            </a:pPr>
            <a:endParaRPr lang="fr-FR" sz="1300" dirty="0">
              <a:solidFill>
                <a:srgbClr val="004362"/>
              </a:solidFill>
            </a:endParaRPr>
          </a:p>
          <a:p>
            <a:pPr marL="571500" indent="-571500" algn="l">
              <a:buAutoNum type="romanUcPeriod"/>
            </a:pPr>
            <a:endParaRPr lang="fr-FR" sz="1300" dirty="0">
              <a:solidFill>
                <a:srgbClr val="004362"/>
              </a:solidFill>
            </a:endParaRPr>
          </a:p>
          <a:p>
            <a:pPr marL="571500" indent="-571500" algn="l">
              <a:buAutoNum type="romanUcPeriod"/>
            </a:pPr>
            <a:endParaRPr lang="fr-FR" sz="1300" dirty="0">
              <a:solidFill>
                <a:srgbClr val="004362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99C1A6-292E-159F-C602-1200A3F2FCE5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</p:spTree>
    <p:extLst>
      <p:ext uri="{BB962C8B-B14F-4D97-AF65-F5344CB8AC3E}">
        <p14:creationId xmlns:p14="http://schemas.microsoft.com/office/powerpoint/2010/main" val="239116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Fond PWT.png">
            <a:extLst>
              <a:ext uri="{FF2B5EF4-FFF2-40B4-BE49-F238E27FC236}">
                <a16:creationId xmlns:a16="http://schemas.microsoft.com/office/drawing/2014/main" id="{B169EBDF-A5E4-45E6-8E29-E050CEF7CB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CDCB7AE2-B847-4721-8215-631B688382F0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020678-6FC2-4ACF-A892-AFE5033FA8AD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DD31383-19F5-426C-A9D1-C58CCC6CEB07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470FC5D-A9EA-4FD0-BAC0-EED8345F6033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1EFE21F-879C-4468-9E72-0482CA4E7980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3" name="Image 32" descr="SYND MIXTE.png">
            <a:extLst>
              <a:ext uri="{FF2B5EF4-FFF2-40B4-BE49-F238E27FC236}">
                <a16:creationId xmlns:a16="http://schemas.microsoft.com/office/drawing/2014/main" id="{813FDF2A-1539-4A2E-8F83-0CF48B7339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D2422D83-3891-4792-9CD8-1B098874F8A8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3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DF883BE-2D05-C0CF-ED50-F22BF3D396F6}"/>
              </a:ext>
            </a:extLst>
          </p:cNvPr>
          <p:cNvSpPr txBox="1">
            <a:spLocks/>
          </p:cNvSpPr>
          <p:nvPr/>
        </p:nvSpPr>
        <p:spPr>
          <a:xfrm>
            <a:off x="2230272" y="22048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I. Contexte territorial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71565A-7768-4B12-3507-3D89B8AC8DBA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</p:spTree>
    <p:extLst>
      <p:ext uri="{BB962C8B-B14F-4D97-AF65-F5344CB8AC3E}">
        <p14:creationId xmlns:p14="http://schemas.microsoft.com/office/powerpoint/2010/main" val="280038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AF8A1-50BD-3425-A27B-218B643A7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E9EC8E3C-8EA5-CD35-5620-F99134E3BF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CE3BE6EE-5D2E-631F-3CF3-D39BE12F3968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5027157-699C-3AA5-F4DA-9055359D6ED6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0D2187A-847B-FAD0-18CD-796A33A52836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4B0EA56-5A03-9092-8A0D-A82E533E4D4C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F9CA26D-2EF9-76DF-F9E8-7FC575C934A1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9" name="Image 38" descr="SYND MIXTE.png">
            <a:extLst>
              <a:ext uri="{FF2B5EF4-FFF2-40B4-BE49-F238E27FC236}">
                <a16:creationId xmlns:a16="http://schemas.microsoft.com/office/drawing/2014/main" id="{5DA71FB7-D84A-4C47-E817-21D96291F7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42248BA2-AA38-71BD-B7FE-CD3DDED954FB}"/>
              </a:ext>
            </a:extLst>
          </p:cNvPr>
          <p:cNvCxnSpPr/>
          <p:nvPr/>
        </p:nvCxnSpPr>
        <p:spPr>
          <a:xfrm>
            <a:off x="1596000" y="836712"/>
            <a:ext cx="9000000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60D49-C8A2-41D2-3FBF-C4CF7E301CBD}"/>
              </a:ext>
            </a:extLst>
          </p:cNvPr>
          <p:cNvSpPr txBox="1"/>
          <p:nvPr/>
        </p:nvSpPr>
        <p:spPr>
          <a:xfrm>
            <a:off x="4155774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4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E962AF-8B2A-7DCE-1A48-089F90D5CF96}"/>
              </a:ext>
            </a:extLst>
          </p:cNvPr>
          <p:cNvSpPr txBox="1">
            <a:spLocks/>
          </p:cNvSpPr>
          <p:nvPr/>
        </p:nvSpPr>
        <p:spPr>
          <a:xfrm>
            <a:off x="2209800" y="-23"/>
            <a:ext cx="8721534" cy="920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9EE0"/>
                </a:solidFill>
              </a:rPr>
              <a:t>Le territoire : la plaine du Roussillon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636A53-2302-A82A-3969-D81C52AD0320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F2E86CD-3383-2B96-69B2-7E53A049C0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0356" y="4214898"/>
            <a:ext cx="2716982" cy="189458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FF7A913-3D00-AF10-509F-0812537BF97F}"/>
              </a:ext>
            </a:extLst>
          </p:cNvPr>
          <p:cNvSpPr txBox="1"/>
          <p:nvPr/>
        </p:nvSpPr>
        <p:spPr>
          <a:xfrm>
            <a:off x="4356085" y="970499"/>
            <a:ext cx="6932471" cy="321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>
                <a:sym typeface="Wingdings" panose="05000000000000000000" pitchFamily="2" charset="2"/>
              </a:rPr>
              <a:t>420  000 habitants à l’année</a:t>
            </a:r>
            <a:r>
              <a:rPr lang="fr-FR" sz="2000" dirty="0">
                <a:sym typeface="Wingdings" panose="05000000000000000000" pitchFamily="2" charset="2"/>
              </a:rPr>
              <a:t>, dont 120 000 à Perpignan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endParaRPr lang="fr-FR" sz="900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>
                <a:sym typeface="Wingdings" panose="05000000000000000000" pitchFamily="2" charset="2"/>
              </a:rPr>
              <a:t>900 km², 80 communes au droit des nappes </a:t>
            </a:r>
            <a:r>
              <a:rPr lang="fr-FR" sz="2000" dirty="0">
                <a:sym typeface="Wingdings" panose="05000000000000000000" pitchFamily="2" charset="2"/>
              </a:rPr>
              <a:t>(79 dans les Pyrénées-Orientales, une dans l’Aude), 88 communes alimentées par les nappes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/>
              <a:t>Une eau présente sur l’ensemble du territoire </a:t>
            </a:r>
            <a:r>
              <a:rPr lang="fr-FR" sz="2000" dirty="0"/>
              <a:t>(proche des besoins)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b="1" dirty="0"/>
              <a:t>Une eau généralement de bonne qualité</a:t>
            </a:r>
            <a:r>
              <a:rPr lang="fr-FR" sz="2000" dirty="0"/>
              <a:t> car naturellement filtrée et naturellement</a:t>
            </a:r>
            <a:r>
              <a:rPr lang="fr-FR" sz="2000" b="1" dirty="0"/>
              <a:t> présente en période estivale</a:t>
            </a:r>
            <a:r>
              <a:rPr lang="fr-FR" sz="2000" dirty="0"/>
              <a:t> (important réservoir)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C056F8B-51EE-ADE5-9E78-E0D01F8642E0}"/>
              </a:ext>
            </a:extLst>
          </p:cNvPr>
          <p:cNvCxnSpPr>
            <a:cxnSpLocks/>
          </p:cNvCxnSpPr>
          <p:nvPr/>
        </p:nvCxnSpPr>
        <p:spPr>
          <a:xfrm>
            <a:off x="9645252" y="4620285"/>
            <a:ext cx="2360703" cy="8243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Flèche droite 16">
            <a:extLst>
              <a:ext uri="{FF2B5EF4-FFF2-40B4-BE49-F238E27FC236}">
                <a16:creationId xmlns:a16="http://schemas.microsoft.com/office/drawing/2014/main" id="{D3869486-9920-9D6F-DE20-1FC4EDF1E23B}"/>
              </a:ext>
            </a:extLst>
          </p:cNvPr>
          <p:cNvSpPr/>
          <p:nvPr/>
        </p:nvSpPr>
        <p:spPr>
          <a:xfrm>
            <a:off x="2878876" y="3277682"/>
            <a:ext cx="539552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207E33-516E-CB22-8054-AD17E61CF406}"/>
              </a:ext>
            </a:extLst>
          </p:cNvPr>
          <p:cNvSpPr txBox="1"/>
          <p:nvPr/>
        </p:nvSpPr>
        <p:spPr>
          <a:xfrm>
            <a:off x="5083492" y="5127638"/>
            <a:ext cx="43643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Ø"/>
            </a:pPr>
            <a:endParaRPr lang="fr-FR" sz="500" b="1" dirty="0"/>
          </a:p>
          <a:p>
            <a:r>
              <a:rPr lang="fr-FR" sz="2000" b="1" dirty="0"/>
              <a:t>Déséquilibres quantitatif et qualitatif</a:t>
            </a:r>
          </a:p>
          <a:p>
            <a:endParaRPr lang="fr-FR" sz="2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39BA00-14D6-362A-46F3-B47B0A59889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368" y="916955"/>
            <a:ext cx="3491487" cy="50094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28F573F-2803-8A9C-ED7F-817BF75EA8B3}"/>
              </a:ext>
            </a:extLst>
          </p:cNvPr>
          <p:cNvSpPr txBox="1"/>
          <p:nvPr/>
        </p:nvSpPr>
        <p:spPr>
          <a:xfrm>
            <a:off x="4356085" y="4185084"/>
            <a:ext cx="4972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6"/>
              </a:buBlip>
              <a:defRPr/>
            </a:pPr>
            <a:r>
              <a:rPr lang="fr-FR" sz="2000" dirty="0"/>
              <a:t>Des nappes </a:t>
            </a:r>
            <a:r>
              <a:rPr lang="fr-FR" sz="2000" b="1" dirty="0"/>
              <a:t>très fortement sollicitées </a:t>
            </a:r>
            <a:r>
              <a:rPr lang="fr-FR" sz="2000" dirty="0"/>
              <a:t>depuis les années 60 (aujourd’hui 80 Mm3/an)</a:t>
            </a:r>
          </a:p>
        </p:txBody>
      </p:sp>
      <p:sp>
        <p:nvSpPr>
          <p:cNvPr id="9" name="Flèche droite 16">
            <a:extLst>
              <a:ext uri="{FF2B5EF4-FFF2-40B4-BE49-F238E27FC236}">
                <a16:creationId xmlns:a16="http://schemas.microsoft.com/office/drawing/2014/main" id="{D1D9715F-E273-1BFB-BF03-8AAE5480BBB2}"/>
              </a:ext>
            </a:extLst>
          </p:cNvPr>
          <p:cNvSpPr/>
          <p:nvPr/>
        </p:nvSpPr>
        <p:spPr>
          <a:xfrm>
            <a:off x="4564699" y="5304809"/>
            <a:ext cx="539552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47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79BDA966-614E-468B-8507-A64FC8A3A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838E7CE-FD69-4CBA-9263-D00AED7184AC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833F683-DCFC-4B35-8346-163DFAE0E49A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C3E0A43-FA82-4BD2-A101-6B9D534AFFB9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56BF290-CC29-4559-A491-9BCD793806C8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F7AB50F-2FF2-436F-AB7D-BB28B62A165A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8" name="Image 7" descr="SYND MIXTE.png">
            <a:extLst>
              <a:ext uri="{FF2B5EF4-FFF2-40B4-BE49-F238E27FC236}">
                <a16:creationId xmlns:a16="http://schemas.microsoft.com/office/drawing/2014/main" id="{E9F0E683-0BE8-13A7-44D5-C131493A84D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C4AC73-0C42-E3AE-82E4-A9F0460C0F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092" y="1052521"/>
            <a:ext cx="4430990" cy="45811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AC52D74-4304-801E-629B-7ED0C8709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8108" y="1147730"/>
            <a:ext cx="1375072" cy="138089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4BB2DFC-A499-30FC-BCD3-9EA59369D3D0}"/>
              </a:ext>
            </a:extLst>
          </p:cNvPr>
          <p:cNvSpPr txBox="1"/>
          <p:nvPr/>
        </p:nvSpPr>
        <p:spPr>
          <a:xfrm>
            <a:off x="191344" y="918080"/>
            <a:ext cx="5965625" cy="395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Remplissage du bassin sédimentaire</a:t>
            </a:r>
            <a:r>
              <a:rPr lang="fr-FR" sz="2100" dirty="0">
                <a:sym typeface="Wingdings" panose="05000000000000000000" pitchFamily="2" charset="2"/>
              </a:rPr>
              <a:t> par une alternance de dépôts de type :</a:t>
            </a:r>
          </a:p>
          <a:p>
            <a:pPr>
              <a:spcBef>
                <a:spcPct val="20000"/>
              </a:spcBef>
              <a:buSzPct val="150000"/>
              <a:defRPr/>
            </a:pPr>
            <a:r>
              <a:rPr lang="fr-FR" sz="1600" dirty="0">
                <a:sym typeface="Wingdings" panose="05000000000000000000" pitchFamily="2" charset="2"/>
              </a:rPr>
              <a:t>	Sable et graviers (perméables)</a:t>
            </a:r>
          </a:p>
          <a:p>
            <a:pPr>
              <a:spcBef>
                <a:spcPct val="20000"/>
              </a:spcBef>
              <a:buSzPct val="150000"/>
              <a:defRPr/>
            </a:pPr>
            <a:r>
              <a:rPr lang="fr-FR" sz="1600" dirty="0">
                <a:sym typeface="Wingdings" panose="05000000000000000000" pitchFamily="2" charset="2"/>
              </a:rPr>
              <a:t>	Silts et argiles (imperméables)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endParaRPr lang="fr-FR" sz="1000" b="1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Nappes Quaternaire : </a:t>
            </a:r>
            <a:r>
              <a:rPr lang="fr-FR" sz="2100" dirty="0">
                <a:sym typeface="Wingdings" panose="05000000000000000000" pitchFamily="2" charset="2"/>
              </a:rPr>
              <a:t>proches de la surface et facilement accessibles, en </a:t>
            </a:r>
            <a:r>
              <a:rPr lang="fr-FR" sz="2100" b="1" dirty="0">
                <a:sym typeface="Wingdings" panose="05000000000000000000" pitchFamily="2" charset="2"/>
              </a:rPr>
              <a:t>lien fort avec les eaux superficielles</a:t>
            </a:r>
            <a:r>
              <a:rPr lang="fr-FR" sz="2100" dirty="0">
                <a:sym typeface="Wingdings" panose="05000000000000000000" pitchFamily="2" charset="2"/>
              </a:rPr>
              <a:t>, vulnérables aux activités humaines et aux aléas climatiques</a:t>
            </a:r>
          </a:p>
          <a:p>
            <a:pPr>
              <a:spcBef>
                <a:spcPct val="20000"/>
              </a:spcBef>
              <a:buSzPct val="150000"/>
              <a:defRPr/>
            </a:pPr>
            <a:endParaRPr lang="fr-FR" sz="1000" b="1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Nappes Pliocène :</a:t>
            </a:r>
            <a:r>
              <a:rPr lang="fr-FR" sz="2100" dirty="0">
                <a:sym typeface="Wingdings" panose="05000000000000000000" pitchFamily="2" charset="2"/>
              </a:rPr>
              <a:t> mieux isolées naturellement, captives, inertie plus importante. Très hétérogène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7"/>
              </a:buBlip>
              <a:defRPr/>
            </a:pPr>
            <a:endParaRPr lang="fr-FR" sz="1000" dirty="0">
              <a:sym typeface="Wingdings" panose="05000000000000000000" pitchFamily="2" charset="2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7505D54-E36F-1CF5-6A01-D03B708CF6F4}"/>
              </a:ext>
            </a:extLst>
          </p:cNvPr>
          <p:cNvCxnSpPr/>
          <p:nvPr/>
        </p:nvCxnSpPr>
        <p:spPr>
          <a:xfrm>
            <a:off x="1596000" y="836712"/>
            <a:ext cx="9000000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1">
            <a:extLst>
              <a:ext uri="{FF2B5EF4-FFF2-40B4-BE49-F238E27FC236}">
                <a16:creationId xmlns:a16="http://schemas.microsoft.com/office/drawing/2014/main" id="{CC42F1FA-3F4D-C63B-A060-48854A628C95}"/>
              </a:ext>
            </a:extLst>
          </p:cNvPr>
          <p:cNvSpPr txBox="1">
            <a:spLocks/>
          </p:cNvSpPr>
          <p:nvPr/>
        </p:nvSpPr>
        <p:spPr>
          <a:xfrm>
            <a:off x="1596000" y="-23"/>
            <a:ext cx="9000000" cy="920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9EE0"/>
                </a:solidFill>
              </a:rPr>
              <a:t>Les nappes de la plaine du Roussillon : </a:t>
            </a:r>
          </a:p>
          <a:p>
            <a:r>
              <a:rPr lang="fr-FR" sz="3200" b="1" dirty="0">
                <a:solidFill>
                  <a:srgbClr val="009EE0"/>
                </a:solidFill>
              </a:rPr>
              <a:t>un système multicouche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62FBC4F-1A63-A5BE-C936-FD68E8F3A678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5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13C4763-7DAF-9E43-1885-AD7354EFF747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14" name="Image 13" descr="Plaine Roussillon-coupe.jpg">
            <a:extLst>
              <a:ext uri="{FF2B5EF4-FFF2-40B4-BE49-F238E27FC236}">
                <a16:creationId xmlns:a16="http://schemas.microsoft.com/office/drawing/2014/main" id="{02F5FA31-A947-767B-9D99-076B6E04D0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051" y="4581128"/>
            <a:ext cx="4157028" cy="208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3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98C2B-02E1-F7A6-266D-5DCEA827A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Fond PWT.png">
            <a:extLst>
              <a:ext uri="{FF2B5EF4-FFF2-40B4-BE49-F238E27FC236}">
                <a16:creationId xmlns:a16="http://schemas.microsoft.com/office/drawing/2014/main" id="{BFE05227-7FB0-AE56-6FC3-7D2CACA2E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A7C7A2A-BCE7-78C9-2C5C-E4C1BDEE00D6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0C5904-C775-AEB8-B6CF-BFC2F0B953B9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9FD02F4-DAB1-36AF-C2F8-2AB67638521F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F5C7B5F-4651-0DBE-E73F-EAD51DFF3800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0F3B873-F825-917E-D1BB-063C357166F7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pic>
        <p:nvPicPr>
          <p:cNvPr id="33" name="Image 32" descr="SYND MIXTE.png">
            <a:extLst>
              <a:ext uri="{FF2B5EF4-FFF2-40B4-BE49-F238E27FC236}">
                <a16:creationId xmlns:a16="http://schemas.microsoft.com/office/drawing/2014/main" id="{278E0823-697C-4E31-B0A4-D2FE30B01FB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344" y="5561462"/>
            <a:ext cx="1368000" cy="13680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114C576-0088-7D19-B4E8-5E2860AC583F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6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6F904E0-920B-8C5C-7EEC-35C20BF86E04}"/>
              </a:ext>
            </a:extLst>
          </p:cNvPr>
          <p:cNvSpPr txBox="1">
            <a:spLocks/>
          </p:cNvSpPr>
          <p:nvPr/>
        </p:nvSpPr>
        <p:spPr>
          <a:xfrm>
            <a:off x="2230272" y="22048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II. Problématique chlorures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D72662-D1E0-3A80-5827-A9786CBF96AD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</p:spTree>
    <p:extLst>
      <p:ext uri="{BB962C8B-B14F-4D97-AF65-F5344CB8AC3E}">
        <p14:creationId xmlns:p14="http://schemas.microsoft.com/office/powerpoint/2010/main" val="101619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2CF5F-8082-213B-ECB0-FE4B7C9BB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8F116447-987A-16F6-EFBF-2E6F22C439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A67A1645-30DF-7F51-EB1D-9A105D6C8092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858AD41-E722-7C64-5EE8-8F9542DAC857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4812BF7-6358-DFB8-362B-663473DB50EE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F7C1D2F-26E9-CDDA-7FFC-BF762612C2FC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344392F-4164-BF22-842E-4AECEC781E1F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315569D-B718-6184-5915-124EE13C92A4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78DF3EA6-4194-0CA4-44E5-36C9DBFD8C0D}"/>
              </a:ext>
            </a:extLst>
          </p:cNvPr>
          <p:cNvSpPr txBox="1"/>
          <p:nvPr/>
        </p:nvSpPr>
        <p:spPr>
          <a:xfrm>
            <a:off x="210127" y="969051"/>
            <a:ext cx="8262137" cy="368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Pourquoi ? 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Les pompages estivaux excessifs créent un risque d'intrusion d'eau salée depuis le littoral.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endParaRPr lang="fr-FR" sz="2400" dirty="0"/>
          </a:p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Quand ? 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Dès les années 80, des forages AEP ont révélé des problèmes de salinisation. Des forages ont été abandonnés sur la commune de Le Barcarès. Dernier abandon : 2003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endParaRPr lang="fr-FR" sz="24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A13C4E-F73F-7F50-8C22-8E6BA42649B0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7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050C1E-3F36-F5CB-7800-16D24DB29689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22B069-5E49-E8FD-2A55-CE14E7823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248" y="1985063"/>
            <a:ext cx="3490830" cy="26181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15A537-5D5F-A6D9-2ED9-2376BD2646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1068" y="4279721"/>
            <a:ext cx="1587589" cy="181603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AFC016CB-2D6A-70E4-AA89-D84C639905C2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3951972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Problème de salinité</a:t>
            </a:r>
            <a:endParaRPr lang="fr-FR" sz="3200" b="1" dirty="0">
              <a:solidFill>
                <a:srgbClr val="009EE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627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79BDA966-614E-468B-8507-A64FC8A3A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838E7CE-FD69-4CBA-9263-D00AED7184AC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833F683-DCFC-4B35-8346-163DFAE0E49A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C3E0A43-FA82-4BD2-A101-6B9D534AFFB9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56BF290-CC29-4559-A491-9BCD793806C8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F7AB50F-2FF2-436F-AB7D-BB28B62A165A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AC04AB47-3229-4F24-B9EF-F22F24EE9449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00C6B170-8F6B-026E-6B82-04F60A864A16}"/>
              </a:ext>
            </a:extLst>
          </p:cNvPr>
          <p:cNvSpPr txBox="1"/>
          <p:nvPr/>
        </p:nvSpPr>
        <p:spPr>
          <a:xfrm>
            <a:off x="127804" y="914984"/>
            <a:ext cx="8262137" cy="516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Historique du réseau de suivi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1982 — Création par la DDAF 66 et le BRGM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1998 — Reprise par le Conseil Général 66 (BRGM exploitant)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2009 — Transfert au SMNPR (BRGM exploitant)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2012 — Reprise en régie par le SMNPR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endParaRPr lang="fr-FR" sz="2400" dirty="0"/>
          </a:p>
          <a:p>
            <a:pPr marL="342900" indent="-342900">
              <a:spcBef>
                <a:spcPct val="20000"/>
              </a:spcBef>
              <a:buSzPct val="150000"/>
              <a:buBlip>
                <a:blip r:embed="rId4"/>
              </a:buBlip>
              <a:defRPr/>
            </a:pPr>
            <a:r>
              <a:rPr lang="fr-FR" sz="2100" b="1" dirty="0">
                <a:sym typeface="Wingdings" panose="05000000000000000000" pitchFamily="2" charset="2"/>
              </a:rPr>
              <a:t>Comment ? 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~100 forages à moins de 5 km du littoral (étang de Salses-Leucate → Argelès-sur-Mer)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Mesures annuelles de conductivité et teneurs en chlorures</a:t>
            </a:r>
          </a:p>
          <a:p>
            <a:pPr lvl="1">
              <a:spcBef>
                <a:spcPct val="20000"/>
              </a:spcBef>
              <a:buSzPct val="150000"/>
              <a:defRPr/>
            </a:pPr>
            <a:r>
              <a:rPr lang="fr-FR" sz="2400" dirty="0"/>
              <a:t>Diagraphies de conductivité</a:t>
            </a:r>
          </a:p>
          <a:p>
            <a:pPr marL="442913" lvl="1">
              <a:spcBef>
                <a:spcPct val="20000"/>
              </a:spcBef>
              <a:buSzPct val="150000"/>
              <a:defRPr/>
            </a:pPr>
            <a:endParaRPr lang="fr-FR" sz="24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3447569-A3E3-C6BC-D984-31C1DDC6CB16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8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A91B0BF-5BD4-7D8D-7425-95C39780C387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73C5EB-FDD2-921E-657A-E64FF336E75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12225" y="541271"/>
            <a:ext cx="4018404" cy="54594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95069CAD-58F1-1774-39F6-18A1CC3658D1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7696388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Le réseau de suivi de la salinité</a:t>
            </a:r>
          </a:p>
        </p:txBody>
      </p:sp>
    </p:spTree>
    <p:extLst>
      <p:ext uri="{BB962C8B-B14F-4D97-AF65-F5344CB8AC3E}">
        <p14:creationId xmlns:p14="http://schemas.microsoft.com/office/powerpoint/2010/main" val="38079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579C2-5228-FFA8-9681-DD38D5885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Fond PWT.png">
            <a:extLst>
              <a:ext uri="{FF2B5EF4-FFF2-40B4-BE49-F238E27FC236}">
                <a16:creationId xmlns:a16="http://schemas.microsoft.com/office/drawing/2014/main" id="{56D16AF0-EB07-BB53-9F0C-E55FE103F3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15016"/>
            <a:ext cx="12192000" cy="114298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5DAC41C-E8B8-853E-8A0D-B1CE7D237A17}"/>
              </a:ext>
            </a:extLst>
          </p:cNvPr>
          <p:cNvSpPr txBox="1"/>
          <p:nvPr/>
        </p:nvSpPr>
        <p:spPr>
          <a:xfrm>
            <a:off x="10002672" y="5998514"/>
            <a:ext cx="2214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Syndicat Mixte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5428AB9-77CC-FD6D-EAAA-3363BA712107}"/>
              </a:ext>
            </a:extLst>
          </p:cNvPr>
          <p:cNvSpPr txBox="1"/>
          <p:nvPr/>
        </p:nvSpPr>
        <p:spPr>
          <a:xfrm>
            <a:off x="9502606" y="62865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pour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protection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039052C-ABE5-948F-EEC0-D0D66B79EFC9}"/>
              </a:ext>
            </a:extLst>
          </p:cNvPr>
          <p:cNvSpPr txBox="1"/>
          <p:nvPr/>
        </p:nvSpPr>
        <p:spPr>
          <a:xfrm>
            <a:off x="10931334" y="630515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la </a:t>
            </a:r>
            <a:r>
              <a: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gestion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E31888F-FBBD-62D0-1185-F5FACA17BD4F}"/>
              </a:ext>
            </a:extLst>
          </p:cNvPr>
          <p:cNvSpPr txBox="1"/>
          <p:nvPr/>
        </p:nvSpPr>
        <p:spPr>
          <a:xfrm>
            <a:off x="10574176" y="650083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du Roussillon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B26FA89-9E94-9EE3-8E49-FCF972D4B4F3}"/>
              </a:ext>
            </a:extLst>
          </p:cNvPr>
          <p:cNvSpPr txBox="1"/>
          <p:nvPr/>
        </p:nvSpPr>
        <p:spPr>
          <a:xfrm>
            <a:off x="8788226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des </a:t>
            </a:r>
            <a:r>
              <a:rPr lang="fr-FR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nappes</a:t>
            </a:r>
            <a:r>
              <a:rPr lang="fr-FR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 la plaine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7A379FE9-BD26-8799-3E65-01F4346499D1}"/>
              </a:ext>
            </a:extLst>
          </p:cNvPr>
          <p:cNvCxnSpPr>
            <a:cxnSpLocks/>
          </p:cNvCxnSpPr>
          <p:nvPr/>
        </p:nvCxnSpPr>
        <p:spPr>
          <a:xfrm>
            <a:off x="93637" y="728700"/>
            <a:ext cx="6396669" cy="0"/>
          </a:xfrm>
          <a:prstGeom prst="line">
            <a:avLst/>
          </a:prstGeom>
          <a:ln w="28575">
            <a:solidFill>
              <a:srgbClr val="009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92518BAE-89D7-8F0C-63DF-7E93F3988F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502" y="290198"/>
            <a:ext cx="4036278" cy="571057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CBBBBAE-33FB-F965-73AC-AA02E8A8ECB5}"/>
              </a:ext>
            </a:extLst>
          </p:cNvPr>
          <p:cNvSpPr txBox="1"/>
          <p:nvPr/>
        </p:nvSpPr>
        <p:spPr>
          <a:xfrm>
            <a:off x="4079776" y="6488668"/>
            <a:ext cx="78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</a:t>
            </a:r>
            <a:fld id="{DDF10FD8-4E28-4B6C-96C9-821521668FCB}" type="slidenum">
              <a:rPr lang="fr-FR">
                <a:solidFill>
                  <a:schemeClr val="bg1"/>
                </a:solidFill>
              </a:rPr>
              <a:pPr/>
              <a:t>9</a:t>
            </a:fld>
            <a:r>
              <a:rPr lang="fr-FR" dirty="0">
                <a:solidFill>
                  <a:schemeClr val="bg1"/>
                </a:solidFill>
              </a:rPr>
              <a:t> -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058F162-AC49-1BC2-62A9-C578E3A067F4}"/>
              </a:ext>
            </a:extLst>
          </p:cNvPr>
          <p:cNvSpPr txBox="1"/>
          <p:nvPr/>
        </p:nvSpPr>
        <p:spPr>
          <a:xfrm>
            <a:off x="4632332" y="6488668"/>
            <a:ext cx="387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Intrusions salines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EC1FA1-C515-DC1E-B078-D586770D9652}"/>
              </a:ext>
            </a:extLst>
          </p:cNvPr>
          <p:cNvSpPr txBox="1"/>
          <p:nvPr/>
        </p:nvSpPr>
        <p:spPr>
          <a:xfrm>
            <a:off x="127804" y="1036837"/>
            <a:ext cx="816444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SzPct val="150000"/>
              <a:buBlip>
                <a:blip r:embed="rId5"/>
              </a:buBlip>
              <a:defRPr/>
            </a:pPr>
            <a:r>
              <a:rPr lang="fr-FR" sz="2000" b="1" dirty="0">
                <a:sym typeface="Wingdings" panose="05000000000000000000" pitchFamily="2" charset="2"/>
              </a:rPr>
              <a:t>Pas de contamination généralisée, mais des problèmes localement</a:t>
            </a:r>
          </a:p>
          <a:p>
            <a:pPr marL="342900" indent="-342900">
              <a:spcBef>
                <a:spcPct val="20000"/>
              </a:spcBef>
              <a:buSzPct val="150000"/>
              <a:buBlip>
                <a:blip r:embed="rId5"/>
              </a:buBlip>
              <a:defRPr/>
            </a:pPr>
            <a:endParaRPr lang="fr-FR" sz="2000" b="1" dirty="0">
              <a:sym typeface="Wingdings" panose="05000000000000000000" pitchFamily="2" charset="2"/>
            </a:endParaRPr>
          </a:p>
          <a:p>
            <a:pPr marL="342900" indent="-342900">
              <a:spcBef>
                <a:spcPct val="20000"/>
              </a:spcBef>
              <a:buSzPct val="150000"/>
              <a:buBlip>
                <a:blip r:embed="rId5"/>
              </a:buBlip>
              <a:defRPr/>
            </a:pPr>
            <a:r>
              <a:rPr lang="fr-FR" sz="2000" b="1" dirty="0"/>
              <a:t>3 zones présentent des concentrations en chlorures anormales</a:t>
            </a:r>
            <a:endParaRPr lang="fr-FR" sz="2000" dirty="0"/>
          </a:p>
          <a:p>
            <a:pPr marL="533400"/>
            <a:r>
              <a:rPr lang="fr-FR" dirty="0"/>
              <a:t>🔴 </a:t>
            </a:r>
            <a:r>
              <a:rPr lang="fr-FR" b="1" dirty="0"/>
              <a:t>La Salanque</a:t>
            </a:r>
            <a:r>
              <a:rPr lang="fr-FR" dirty="0"/>
              <a:t> (Port-Leucate → Torreilles) — secteur en aggravation, risque sur les forages AEP</a:t>
            </a:r>
          </a:p>
          <a:p>
            <a:pPr marL="533400"/>
            <a:r>
              <a:rPr lang="fr-FR" dirty="0"/>
              <a:t>🟡 </a:t>
            </a:r>
            <a:r>
              <a:rPr lang="fr-FR" b="1" dirty="0"/>
              <a:t>Ouest de l'étang de Canet/St-Nazaire</a:t>
            </a:r>
            <a:r>
              <a:rPr lang="fr-FR" dirty="0"/>
              <a:t> — contamination limitée aux horizons les plus superficiels (&lt; 30 m)</a:t>
            </a:r>
          </a:p>
          <a:p>
            <a:pPr marL="533400"/>
            <a:r>
              <a:rPr lang="fr-FR" dirty="0"/>
              <a:t>🟡 </a:t>
            </a:r>
            <a:r>
              <a:rPr lang="fr-FR" b="1" dirty="0"/>
              <a:t>Nord de Salses-le-Château</a:t>
            </a:r>
            <a:r>
              <a:rPr lang="fr-FR" dirty="0"/>
              <a:t> — connexion naturelle avec le karst des Corbières (eaux saumâtres)</a:t>
            </a:r>
          </a:p>
          <a:p>
            <a:pPr marL="533400"/>
            <a:endParaRPr lang="fr-FR" dirty="0"/>
          </a:p>
          <a:p>
            <a:pPr marL="342900" indent="-342900">
              <a:spcBef>
                <a:spcPct val="20000"/>
              </a:spcBef>
              <a:buSzPct val="150000"/>
              <a:buBlip>
                <a:blip r:embed="rId5"/>
              </a:buBlip>
              <a:defRPr/>
            </a:pPr>
            <a:r>
              <a:rPr lang="fr-FR" sz="2000" b="1" dirty="0"/>
              <a:t>Phénomènes complexes - Origines identifiées : </a:t>
            </a:r>
          </a:p>
          <a:p>
            <a:pPr marL="533400"/>
            <a:r>
              <a:rPr lang="fr-FR" dirty="0"/>
              <a:t>Pompages excessifs =&gt; intrusion marine + inversion des drainances</a:t>
            </a:r>
          </a:p>
          <a:p>
            <a:pPr marL="533400"/>
            <a:r>
              <a:rPr lang="fr-FR" dirty="0"/>
              <a:t>Drainances accélérées entre aquifères par des ouvrages vétustes ou mal conçus</a:t>
            </a:r>
          </a:p>
          <a:p>
            <a:pPr marL="533400"/>
            <a:r>
              <a:rPr lang="fr-FR" dirty="0"/>
              <a:t>Connexions hydrauliques avec des systèmes karstiques (eau saumâtre)</a:t>
            </a:r>
          </a:p>
          <a:p>
            <a:pPr marL="533400"/>
            <a:r>
              <a:rPr lang="fr-FR" dirty="0"/>
              <a:t>Présence d'anciennes eaux salées piégées dans les horizons pliocènes ?</a:t>
            </a:r>
            <a:endParaRPr lang="fr-FR" sz="1000" b="1" dirty="0">
              <a:sym typeface="Wingdings" panose="05000000000000000000" pitchFamily="2" charset="2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8A73014-1653-D2BA-F009-9F856F03BF83}"/>
              </a:ext>
            </a:extLst>
          </p:cNvPr>
          <p:cNvSpPr txBox="1">
            <a:spLocks/>
          </p:cNvSpPr>
          <p:nvPr/>
        </p:nvSpPr>
        <p:spPr>
          <a:xfrm>
            <a:off x="127804" y="332329"/>
            <a:ext cx="8236448" cy="500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rgbClr val="009EE0"/>
                </a:solidFill>
              </a:rPr>
              <a:t> État actuel de la salinité des nappes </a:t>
            </a:r>
            <a:r>
              <a:rPr lang="fr-FR" sz="3200" b="1" dirty="0" err="1">
                <a:solidFill>
                  <a:srgbClr val="009EE0"/>
                </a:solidFill>
              </a:rPr>
              <a:t>plio</a:t>
            </a:r>
            <a:r>
              <a:rPr lang="fr-FR" sz="3200" b="1" dirty="0">
                <a:solidFill>
                  <a:srgbClr val="009EE0"/>
                </a:solidFill>
              </a:rPr>
              <a:t>-quaternaires</a:t>
            </a:r>
          </a:p>
        </p:txBody>
      </p:sp>
    </p:spTree>
    <p:extLst>
      <p:ext uri="{BB962C8B-B14F-4D97-AF65-F5344CB8AC3E}">
        <p14:creationId xmlns:p14="http://schemas.microsoft.com/office/powerpoint/2010/main" val="12418107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20098</TotalTime>
  <Words>1444</Words>
  <Application>Microsoft Office PowerPoint</Application>
  <PresentationFormat>Grand écran</PresentationFormat>
  <Paragraphs>262</Paragraphs>
  <Slides>19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Courier New</vt:lpstr>
      <vt:lpstr>Wingdings</vt:lpstr>
      <vt:lpstr>Thème Office</vt:lpstr>
      <vt:lpstr>Surveillance et prévention des intrusions salines dans les nappes de la plaine du Roussillon</vt:lpstr>
      <vt:lpstr>Ordre du jour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SMNPR comite secheresse</dc:title>
  <dc:creator>...</dc:creator>
  <cp:lastModifiedBy>Grégoire NADAL</cp:lastModifiedBy>
  <cp:revision>1662</cp:revision>
  <cp:lastPrinted>2023-11-20T11:07:23Z</cp:lastPrinted>
  <dcterms:created xsi:type="dcterms:W3CDTF">2012-02-28T09:59:58Z</dcterms:created>
  <dcterms:modified xsi:type="dcterms:W3CDTF">2026-06-16T13:11:35Z</dcterms:modified>
</cp:coreProperties>
</file>